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86" r:id="rId5"/>
    <p:sldId id="287" r:id="rId6"/>
    <p:sldId id="288" r:id="rId7"/>
    <p:sldId id="289" r:id="rId8"/>
    <p:sldId id="279" r:id="rId9"/>
    <p:sldId id="281" r:id="rId10"/>
    <p:sldId id="282" r:id="rId11"/>
    <p:sldId id="283" r:id="rId12"/>
    <p:sldId id="284" r:id="rId13"/>
    <p:sldId id="259" r:id="rId14"/>
    <p:sldId id="290" r:id="rId15"/>
    <p:sldId id="275" r:id="rId16"/>
    <p:sldId id="266" r:id="rId17"/>
    <p:sldId id="263" r:id="rId18"/>
    <p:sldId id="291" r:id="rId19"/>
    <p:sldId id="278" r:id="rId20"/>
    <p:sldId id="258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E9E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0" autoAdjust="0"/>
    <p:restoredTop sz="94660"/>
  </p:normalViewPr>
  <p:slideViewPr>
    <p:cSldViewPr>
      <p:cViewPr>
        <p:scale>
          <a:sx n="76" d="100"/>
          <a:sy n="76" d="100"/>
        </p:scale>
        <p:origin x="-354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966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98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71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834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60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708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36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569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206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075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737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49831-2D47-443F-89AC-9DAAAD49084D}" type="datetimeFigureOut">
              <a:rPr lang="hu-HU" smtClean="0"/>
              <a:t>2022.09.07.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A16A7-23F9-4280-A6F4-A9F2EDF18B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38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15626" y="-148737"/>
            <a:ext cx="9144000" cy="1470025"/>
          </a:xfrm>
        </p:spPr>
        <p:txBody>
          <a:bodyPr>
            <a:noAutofit/>
          </a:bodyPr>
          <a:lstStyle/>
          <a:p>
            <a:r>
              <a:rPr lang="hu-HU" sz="7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254061"/>
                </a:solidFill>
              </a:rPr>
              <a:t>Édes víz: Ess, eső ess!</a:t>
            </a:r>
            <a:endParaRPr lang="hu-HU" sz="7200" dirty="0">
              <a:solidFill>
                <a:srgbClr val="25406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22266" y="5015115"/>
            <a:ext cx="10653076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 b="1" dirty="0"/>
              <a:t>„Belterületi csapadékvíz elvezetésével megvalósuló települési környezetvédelmi infrastrukturális fejlesztés Bögöt községben” című, </a:t>
            </a:r>
            <a:r>
              <a:rPr lang="hu-HU" sz="2800" b="1" dirty="0" smtClean="0"/>
              <a:t>TOP-2.1.3-16-VS1-2021-00022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azonosítószámú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 keretében</a:t>
            </a:r>
          </a:p>
        </p:txBody>
      </p:sp>
      <p:sp>
        <p:nvSpPr>
          <p:cNvPr id="6" name="Alcím 2"/>
          <p:cNvSpPr>
            <a:spLocks noGrp="1"/>
          </p:cNvSpPr>
          <p:nvPr/>
        </p:nvSpPr>
        <p:spPr>
          <a:xfrm>
            <a:off x="4214614" y="1026867"/>
            <a:ext cx="646176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késztette: </a:t>
            </a:r>
            <a:r>
              <a:rPr lang="hu-HU" b="1" cap="sm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vígh</a:t>
            </a:r>
            <a:r>
              <a:rPr lang="hu-HU" b="1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cap="sm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viktor</a:t>
            </a:r>
            <a:endParaRPr lang="hu-HU" b="1" cap="sm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="" xmlns:a16="http://schemas.microsoft.com/office/drawing/2014/main" id="{E4BAAE4D-070F-8B44-4898-8331B69D1C32}"/>
              </a:ext>
            </a:extLst>
          </p:cNvPr>
          <p:cNvGrpSpPr/>
          <p:nvPr/>
        </p:nvGrpSpPr>
        <p:grpSpPr>
          <a:xfrm rot="15899401">
            <a:off x="-3111230" y="2058893"/>
            <a:ext cx="6624734" cy="2740213"/>
            <a:chOff x="-427505" y="-1182693"/>
            <a:chExt cx="9041409" cy="2740213"/>
          </a:xfrm>
        </p:grpSpPr>
        <p:sp>
          <p:nvSpPr>
            <p:cNvPr id="8" name="Ferde trapéz 7">
              <a:extLst>
                <a:ext uri="{FF2B5EF4-FFF2-40B4-BE49-F238E27FC236}">
                  <a16:creationId xmlns="" xmlns:a16="http://schemas.microsoft.com/office/drawing/2014/main" id="{A06931FB-E1E7-AE17-B49D-DE7E178A2423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9" name="Ferde trapéz 8">
              <a:extLst>
                <a:ext uri="{FF2B5EF4-FFF2-40B4-BE49-F238E27FC236}">
                  <a16:creationId xmlns="" xmlns:a16="http://schemas.microsoft.com/office/drawing/2014/main" id="{4B72C9FC-E84C-945A-D6FE-E37C03062AE8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5A07947-FEC3-26F2-A167-A99AC8161F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2973534" y="1560267"/>
            <a:ext cx="6228184" cy="356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01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2149166"/>
            <a:ext cx="12075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hu-HU" sz="32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 levegőben kevesebb vízgőz van, mint amennyit befogadhat, akkor vízfelvétellel vagy lehűléssel éri el a harmatpontot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88069" y="6401414"/>
            <a:ext cx="3367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lang="hu-HU" sz="20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okális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zivatargóc</a:t>
            </a:r>
          </a:p>
        </p:txBody>
      </p:sp>
      <p:sp>
        <p:nvSpPr>
          <p:cNvPr id="7" name="Lefelé nyíl 6"/>
          <p:cNvSpPr/>
          <p:nvPr/>
        </p:nvSpPr>
        <p:spPr>
          <a:xfrm rot="17136621">
            <a:off x="5112036" y="2532453"/>
            <a:ext cx="300363" cy="1892661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5678489" y="3508704"/>
            <a:ext cx="3367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lang="hu-HU" sz="3200" noProof="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levegő a magasban </a:t>
            </a:r>
            <a:r>
              <a:rPr lang="hu-HU" sz="3200" noProof="0" dirty="0" err="1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lehűl</a:t>
            </a:r>
            <a:r>
              <a:rPr lang="hu-HU" sz="3200" noProof="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kumimoji="0" lang="hu-HU" sz="3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ulló csapadék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8985251" y="3508704"/>
            <a:ext cx="3367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lang="hu-HU" sz="3200" noProof="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felszín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lang="hu-HU" sz="3200" noProof="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hűti 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hu-HU" sz="3200" b="1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elszíni csapadék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5" y="3968527"/>
            <a:ext cx="3715985" cy="2392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18" y="5078364"/>
            <a:ext cx="2083653" cy="152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142" y="5078364"/>
            <a:ext cx="2709703" cy="152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Csoportba foglalás 18">
            <a:extLst>
              <a:ext uri="{FF2B5EF4-FFF2-40B4-BE49-F238E27FC236}">
                <a16:creationId xmlns="" xmlns:a16="http://schemas.microsoft.com/office/drawing/2014/main" id="{07C0F49D-482E-BC43-159F-18F2E655D685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20" name="Ferde trapéz 19">
              <a:extLst>
                <a:ext uri="{FF2B5EF4-FFF2-40B4-BE49-F238E27FC236}">
                  <a16:creationId xmlns="" xmlns:a16="http://schemas.microsoft.com/office/drawing/2014/main" id="{1A4DE699-5196-78FD-7892-C7590A345771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1" name="Ferde trapéz 20">
              <a:extLst>
                <a:ext uri="{FF2B5EF4-FFF2-40B4-BE49-F238E27FC236}">
                  <a16:creationId xmlns="" xmlns:a16="http://schemas.microsoft.com/office/drawing/2014/main" id="{96AFF877-7707-7997-5F8C-D54AD72B83AF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DAE0B9AC-001B-BE6F-311E-2B86916B2DFC}"/>
              </a:ext>
            </a:extLst>
          </p:cNvPr>
          <p:cNvSpPr txBox="1"/>
          <p:nvPr/>
        </p:nvSpPr>
        <p:spPr>
          <a:xfrm>
            <a:off x="332378" y="0"/>
            <a:ext cx="619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Csapadékképződés</a:t>
            </a:r>
          </a:p>
        </p:txBody>
      </p:sp>
      <p:sp>
        <p:nvSpPr>
          <p:cNvPr id="23" name="Lefelé nyíl 6">
            <a:extLst>
              <a:ext uri="{FF2B5EF4-FFF2-40B4-BE49-F238E27FC236}">
                <a16:creationId xmlns="" xmlns:a16="http://schemas.microsoft.com/office/drawing/2014/main" id="{89EA95DF-8BA7-5C31-C707-FD95F29CE9D8}"/>
              </a:ext>
            </a:extLst>
          </p:cNvPr>
          <p:cNvSpPr/>
          <p:nvPr/>
        </p:nvSpPr>
        <p:spPr>
          <a:xfrm rot="1667455">
            <a:off x="1622705" y="3218031"/>
            <a:ext cx="340284" cy="66916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A7A25EEB-EA13-527B-596B-61CD8F22C7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1939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95736" y="2151727"/>
            <a:ext cx="114662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228600" algn="l"/>
              </a:tabLst>
              <a:defRPr/>
            </a:pPr>
            <a:r>
              <a:rPr lang="hu-HU" sz="32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felemelkedő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levegő a magasban </a:t>
            </a:r>
            <a:r>
              <a:rPr kumimoji="0" lang="hu-H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lehűl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228600" algn="l"/>
              </a:tabLst>
              <a:defRPr/>
            </a:pPr>
            <a:r>
              <a:rPr lang="hu-HU" sz="32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felemelkedés okai:</a:t>
            </a:r>
          </a:p>
          <a:p>
            <a:pPr marL="1257300" lvl="2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hu-HU" sz="32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 a levegő felmelegszik</a:t>
            </a:r>
          </a:p>
          <a:p>
            <a:pPr marL="1257300" lvl="2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hu-HU" sz="32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 a levegő hegységen kel át</a:t>
            </a:r>
          </a:p>
          <a:p>
            <a:pPr marL="1257300" lvl="2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ciklonban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106" y="2160359"/>
            <a:ext cx="4344080" cy="311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213" y="4180689"/>
            <a:ext cx="4050395" cy="267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Csoportba foglalás 6">
            <a:extLst>
              <a:ext uri="{FF2B5EF4-FFF2-40B4-BE49-F238E27FC236}">
                <a16:creationId xmlns="" xmlns:a16="http://schemas.microsoft.com/office/drawing/2014/main" id="{160A29D7-3D51-0FE2-3D93-E4620DB03CFB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0" name="Ferde trapéz 9">
              <a:extLst>
                <a:ext uri="{FF2B5EF4-FFF2-40B4-BE49-F238E27FC236}">
                  <a16:creationId xmlns="" xmlns:a16="http://schemas.microsoft.com/office/drawing/2014/main" id="{E8138662-2120-04D8-E2D4-0AD085713BDB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1" name="Ferde trapéz 10">
              <a:extLst>
                <a:ext uri="{FF2B5EF4-FFF2-40B4-BE49-F238E27FC236}">
                  <a16:creationId xmlns="" xmlns:a16="http://schemas.microsoft.com/office/drawing/2014/main" id="{8ADE69BE-042E-39D7-6B38-2FAC39B17646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2BDC3D76-631E-7CB7-A890-91216CB940B6}"/>
              </a:ext>
            </a:extLst>
          </p:cNvPr>
          <p:cNvSpPr txBox="1"/>
          <p:nvPr/>
        </p:nvSpPr>
        <p:spPr>
          <a:xfrm>
            <a:off x="332378" y="0"/>
            <a:ext cx="619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Csapadékképződés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="" xmlns:a16="http://schemas.microsoft.com/office/drawing/2014/main" id="{6FB679E4-AFFA-AF6D-ACC5-F9FBD737F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9965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5F8CAA9-6870-E72F-0FBC-8B2711DDD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27813"/>
            <a:ext cx="8784976" cy="660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136612A-7710-3A30-159B-34DC3D386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39685" y="54868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62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75128" y="2136728"/>
            <a:ext cx="3024336" cy="425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366462" y="2110053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csapadék</a:t>
            </a:r>
          </a:p>
        </p:txBody>
      </p:sp>
      <p:sp>
        <p:nvSpPr>
          <p:cNvPr id="10" name="Téglalap 9"/>
          <p:cNvSpPr/>
          <p:nvPr/>
        </p:nvSpPr>
        <p:spPr>
          <a:xfrm>
            <a:off x="1658111" y="2961072"/>
            <a:ext cx="2437723" cy="425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736125" y="2927846"/>
            <a:ext cx="2281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lebegő csapadék</a:t>
            </a:r>
          </a:p>
          <a:p>
            <a:endParaRPr lang="hu-HU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535262" y="2967830"/>
            <a:ext cx="2142834" cy="425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562164" y="2930972"/>
            <a:ext cx="20890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hulló csapadék</a:t>
            </a:r>
          </a:p>
          <a:p>
            <a:r>
              <a:rPr lang="hu-HU" dirty="0"/>
              <a:t>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628807" y="3438805"/>
            <a:ext cx="118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felhő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654422" y="5366707"/>
            <a:ext cx="999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köd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1742903" y="3761057"/>
            <a:ext cx="194431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hu-HU" sz="2000" dirty="0">
                <a:solidFill>
                  <a:schemeClr val="accent1">
                    <a:lumMod val="50000"/>
                  </a:schemeClr>
                </a:solidFill>
              </a:rPr>
              <a:t>fátyolfelhő</a:t>
            </a:r>
          </a:p>
          <a:p>
            <a:pPr marL="457200" indent="-457200">
              <a:buBlip>
                <a:blip r:embed="rId3"/>
              </a:buBlip>
            </a:pPr>
            <a:r>
              <a:rPr lang="hu-HU" sz="2000" dirty="0">
                <a:solidFill>
                  <a:schemeClr val="accent1">
                    <a:lumMod val="50000"/>
                  </a:schemeClr>
                </a:solidFill>
              </a:rPr>
              <a:t>rétegfelhő</a:t>
            </a:r>
          </a:p>
          <a:p>
            <a:pPr marL="457200" indent="-457200">
              <a:buBlip>
                <a:blip r:embed="rId3"/>
              </a:buBlip>
            </a:pPr>
            <a:r>
              <a:rPr lang="hu-HU" sz="2000" dirty="0">
                <a:solidFill>
                  <a:schemeClr val="accent1">
                    <a:lumMod val="50000"/>
                  </a:schemeClr>
                </a:solidFill>
              </a:rPr>
              <a:t>gomolyfelhő</a:t>
            </a:r>
          </a:p>
          <a:p>
            <a:pPr marL="457200" indent="-457200">
              <a:buBlip>
                <a:blip r:embed="rId3"/>
              </a:buBlip>
            </a:pPr>
            <a:r>
              <a:rPr lang="hu-HU" sz="2000" dirty="0">
                <a:solidFill>
                  <a:schemeClr val="accent1">
                    <a:lumMod val="50000"/>
                  </a:schemeClr>
                </a:solidFill>
              </a:rPr>
              <a:t>zivatarfelhő</a:t>
            </a:r>
          </a:p>
          <a:p>
            <a:r>
              <a:rPr lang="hu-HU" sz="2000" dirty="0">
                <a:solidFill>
                  <a:schemeClr val="accent1">
                    <a:lumMod val="50000"/>
                  </a:schemeClr>
                </a:solidFill>
              </a:rPr>
              <a:t>-stb.</a:t>
            </a:r>
          </a:p>
          <a:p>
            <a:endParaRPr lang="hu-HU" sz="1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765450" y="5726727"/>
            <a:ext cx="2202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457200" indent="-457200">
              <a:buBlip>
                <a:blip r:embed="rId3"/>
              </a:buBlip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z="2000" dirty="0"/>
              <a:t>áramlási köd</a:t>
            </a:r>
          </a:p>
          <a:p>
            <a:r>
              <a:rPr lang="hu-HU" sz="2000" dirty="0"/>
              <a:t>kisugárzási köd</a:t>
            </a:r>
          </a:p>
          <a:p>
            <a:r>
              <a:rPr lang="hu-HU" sz="2000" dirty="0"/>
              <a:t>füstköd</a:t>
            </a:r>
          </a:p>
        </p:txBody>
      </p:sp>
      <p:sp>
        <p:nvSpPr>
          <p:cNvPr id="19" name="Téglalap 18"/>
          <p:cNvSpPr/>
          <p:nvPr/>
        </p:nvSpPr>
        <p:spPr>
          <a:xfrm>
            <a:off x="7117526" y="2952189"/>
            <a:ext cx="3442971" cy="425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4414004" y="3438804"/>
            <a:ext cx="278345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szitálás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eső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záporos csapadék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havas eső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ónoseső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havazás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hódara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jégeső</a:t>
            </a:r>
          </a:p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jégdara</a:t>
            </a:r>
          </a:p>
          <a:p>
            <a:pPr marL="342900" indent="-342900">
              <a:buBlip>
                <a:blip r:embed="rId2"/>
              </a:buBlip>
            </a:pPr>
            <a:endParaRPr lang="hu-H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  <a:p>
            <a:pPr marL="342900" indent="-342900">
              <a:buBlip>
                <a:blip r:embed="rId2"/>
              </a:buBlip>
            </a:pPr>
            <a:endParaRPr lang="hu-H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338244" y="2924945"/>
            <a:ext cx="28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talaj menti csapadék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7924245" y="3424007"/>
            <a:ext cx="151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harmat</a:t>
            </a:r>
            <a:r>
              <a:rPr lang="hu-HU" dirty="0"/>
              <a:t> 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7924245" y="3807050"/>
            <a:ext cx="111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dér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7924246" y="4190093"/>
            <a:ext cx="159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hu-H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zúzmara</a:t>
            </a:r>
          </a:p>
        </p:txBody>
      </p:sp>
      <p:cxnSp>
        <p:nvCxnSpPr>
          <p:cNvPr id="14" name="Egyenes összekötő nyíllal 13"/>
          <p:cNvCxnSpPr>
            <a:stCxn id="9" idx="2"/>
          </p:cNvCxnSpPr>
          <p:nvPr/>
        </p:nvCxnSpPr>
        <p:spPr>
          <a:xfrm flipH="1">
            <a:off x="2720935" y="2571717"/>
            <a:ext cx="3332574" cy="328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>
            <a:stCxn id="9" idx="2"/>
          </p:cNvCxnSpPr>
          <p:nvPr/>
        </p:nvCxnSpPr>
        <p:spPr>
          <a:xfrm>
            <a:off x="6053510" y="2571718"/>
            <a:ext cx="174867" cy="364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stCxn id="9" idx="2"/>
          </p:cNvCxnSpPr>
          <p:nvPr/>
        </p:nvCxnSpPr>
        <p:spPr>
          <a:xfrm>
            <a:off x="6053510" y="2571717"/>
            <a:ext cx="3049309" cy="2650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0" name="Csoportba foglalás 29">
            <a:extLst>
              <a:ext uri="{FF2B5EF4-FFF2-40B4-BE49-F238E27FC236}">
                <a16:creationId xmlns="" xmlns:a16="http://schemas.microsoft.com/office/drawing/2014/main" id="{FD4F3ABC-D70C-F4B8-23FD-80C4465DBCA7}"/>
              </a:ext>
            </a:extLst>
          </p:cNvPr>
          <p:cNvGrpSpPr/>
          <p:nvPr/>
        </p:nvGrpSpPr>
        <p:grpSpPr>
          <a:xfrm rot="21102314">
            <a:off x="333052" y="-1868408"/>
            <a:ext cx="9041409" cy="4279573"/>
            <a:chOff x="-427505" y="-1182693"/>
            <a:chExt cx="9041409" cy="2740213"/>
          </a:xfrm>
        </p:grpSpPr>
        <p:sp>
          <p:nvSpPr>
            <p:cNvPr id="32" name="Ferde trapéz 31">
              <a:extLst>
                <a:ext uri="{FF2B5EF4-FFF2-40B4-BE49-F238E27FC236}">
                  <a16:creationId xmlns="" xmlns:a16="http://schemas.microsoft.com/office/drawing/2014/main" id="{6CC65277-B7B3-7A0D-0025-77E355B678C2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3" name="Ferde trapéz 32">
              <a:extLst>
                <a:ext uri="{FF2B5EF4-FFF2-40B4-BE49-F238E27FC236}">
                  <a16:creationId xmlns="" xmlns:a16="http://schemas.microsoft.com/office/drawing/2014/main" id="{D591E53F-932E-8F1F-8C6B-5B9C6B3C3190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5" name="Szövegdoboz 34">
            <a:extLst>
              <a:ext uri="{FF2B5EF4-FFF2-40B4-BE49-F238E27FC236}">
                <a16:creationId xmlns="" xmlns:a16="http://schemas.microsoft.com/office/drawing/2014/main" id="{77595C24-A46E-10BA-1913-885305AAF348}"/>
              </a:ext>
            </a:extLst>
          </p:cNvPr>
          <p:cNvSpPr txBox="1"/>
          <p:nvPr/>
        </p:nvSpPr>
        <p:spPr>
          <a:xfrm>
            <a:off x="332378" y="0"/>
            <a:ext cx="619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Csapadékképződés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="" xmlns:a16="http://schemas.microsoft.com/office/drawing/2014/main" id="{0651C923-8448-0D1A-C490-F836070785BE}"/>
              </a:ext>
            </a:extLst>
          </p:cNvPr>
          <p:cNvSpPr/>
          <p:nvPr/>
        </p:nvSpPr>
        <p:spPr>
          <a:xfrm rot="258748">
            <a:off x="6121233" y="5162353"/>
            <a:ext cx="59631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4000" b="1" cap="none" spc="0" dirty="0">
                <a:ln/>
                <a:solidFill>
                  <a:srgbClr val="FF0000"/>
                </a:solidFill>
                <a:effectLst/>
              </a:rPr>
              <a:t>És a zivatar, felhőszakadás?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="" xmlns:a16="http://schemas.microsoft.com/office/drawing/2014/main" id="{737AEB03-F9AA-2640-B24C-B486CFA62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752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="" xmlns:a16="http://schemas.microsoft.com/office/drawing/2014/main" id="{160A29D7-3D51-0FE2-3D93-E4620DB03CFB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0" name="Ferde trapéz 9">
              <a:extLst>
                <a:ext uri="{FF2B5EF4-FFF2-40B4-BE49-F238E27FC236}">
                  <a16:creationId xmlns="" xmlns:a16="http://schemas.microsoft.com/office/drawing/2014/main" id="{E8138662-2120-04D8-E2D4-0AD085713BDB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1" name="Ferde trapéz 10">
              <a:extLst>
                <a:ext uri="{FF2B5EF4-FFF2-40B4-BE49-F238E27FC236}">
                  <a16:creationId xmlns="" xmlns:a16="http://schemas.microsoft.com/office/drawing/2014/main" id="{8ADE69BE-042E-39D7-6B38-2FAC39B17646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2BDC3D76-631E-7CB7-A890-91216CB940B6}"/>
              </a:ext>
            </a:extLst>
          </p:cNvPr>
          <p:cNvSpPr txBox="1"/>
          <p:nvPr/>
        </p:nvSpPr>
        <p:spPr>
          <a:xfrm>
            <a:off x="332378" y="0"/>
            <a:ext cx="804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A csapadék okozta károk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="" xmlns:a16="http://schemas.microsoft.com/office/drawing/2014/main" id="{6FB679E4-AFFA-AF6D-ACC5-F9FBD737F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6CF2AE4A-A0AA-5D18-5738-8E1D27FE8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6" t="14475" r="39369" b="14301"/>
          <a:stretch/>
        </p:blipFill>
        <p:spPr>
          <a:xfrm>
            <a:off x="524303" y="1123926"/>
            <a:ext cx="6066538" cy="5637174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="" xmlns:a16="http://schemas.microsoft.com/office/drawing/2014/main" id="{C0FB59E3-59AB-6D9A-D3F2-15D2B530E001}"/>
              </a:ext>
            </a:extLst>
          </p:cNvPr>
          <p:cNvSpPr/>
          <p:nvPr/>
        </p:nvSpPr>
        <p:spPr>
          <a:xfrm rot="258748">
            <a:off x="7075632" y="1941937"/>
            <a:ext cx="44017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4000" b="1" cap="none" spc="0" dirty="0">
                <a:ln/>
                <a:solidFill>
                  <a:srgbClr val="FF0000"/>
                </a:solidFill>
                <a:effectLst/>
              </a:rPr>
              <a:t>Az OMSZ vészjelzés </a:t>
            </a:r>
          </a:p>
          <a:p>
            <a:pPr algn="ctr"/>
            <a:r>
              <a:rPr lang="hu-HU" sz="4000" b="1" cap="none" spc="0" dirty="0">
                <a:ln/>
                <a:solidFill>
                  <a:srgbClr val="FF0000"/>
                </a:solidFill>
                <a:effectLst/>
              </a:rPr>
              <a:t>kategóriái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="" xmlns:a16="http://schemas.microsoft.com/office/drawing/2014/main" id="{D9012572-E483-8F64-5A6D-BD2D254DB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227" y="3293330"/>
            <a:ext cx="5328592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157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839416" y="6392315"/>
            <a:ext cx="1195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/>
              <a:t>A kép forrása: https://23711-presscdn-pagely.netdna-ssl.com/wp-content/uploads/2013/09/anvil-cloud.jpg</a:t>
            </a:r>
          </a:p>
        </p:txBody>
      </p:sp>
      <p:pic>
        <p:nvPicPr>
          <p:cNvPr id="8" name="bandicam 2018-02-24 13-38-46-5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153" b="17579"/>
          <a:stretch/>
        </p:blipFill>
        <p:spPr>
          <a:xfrm>
            <a:off x="1712427" y="2136066"/>
            <a:ext cx="8705990" cy="4195177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="" xmlns:a16="http://schemas.microsoft.com/office/drawing/2014/main" id="{C27F0A6A-D8D6-0232-5747-31BB0B0A799B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3" name="Ferde trapéz 12">
              <a:extLst>
                <a:ext uri="{FF2B5EF4-FFF2-40B4-BE49-F238E27FC236}">
                  <a16:creationId xmlns="" xmlns:a16="http://schemas.microsoft.com/office/drawing/2014/main" id="{D484FD15-E1AF-6C75-AE3F-91C44A1B04ED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4" name="Ferde trapéz 13">
              <a:extLst>
                <a:ext uri="{FF2B5EF4-FFF2-40B4-BE49-F238E27FC236}">
                  <a16:creationId xmlns="" xmlns:a16="http://schemas.microsoft.com/office/drawing/2014/main" id="{AE3287C1-2062-CAC5-1166-5432723D4507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690B472F-641E-1FDB-D715-AC9A977C1F3A}"/>
              </a:ext>
            </a:extLst>
          </p:cNvPr>
          <p:cNvSpPr txBox="1"/>
          <p:nvPr/>
        </p:nvSpPr>
        <p:spPr>
          <a:xfrm>
            <a:off x="332378" y="0"/>
            <a:ext cx="804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A csapadék okozta károk</a:t>
            </a:r>
          </a:p>
        </p:txBody>
      </p:sp>
      <p:sp>
        <p:nvSpPr>
          <p:cNvPr id="9" name="Téglalap 8"/>
          <p:cNvSpPr/>
          <p:nvPr/>
        </p:nvSpPr>
        <p:spPr>
          <a:xfrm>
            <a:off x="1555925" y="1563041"/>
            <a:ext cx="9044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zivatarfelhő keletkezése hidegfront alkalmával</a:t>
            </a:r>
          </a:p>
          <a:p>
            <a:pPr lvl="1" algn="just"/>
            <a:endParaRPr lang="hu-H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="" xmlns:a16="http://schemas.microsoft.com/office/drawing/2014/main" id="{B98C2A93-55E0-A3DD-9551-E432EE093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422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90442" y="1966064"/>
            <a:ext cx="1181021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4F81BD">
                  <a:lumMod val="60000"/>
                  <a:lumOff val="40000"/>
                </a:srgbClr>
              </a:buClr>
              <a:buBlip>
                <a:blip r:embed="rId2"/>
              </a:buBlip>
              <a:defRPr/>
            </a:pPr>
            <a:r>
              <a:rPr lang="hu-HU" sz="2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Repülőgépes jégeső-elhárítás (</a:t>
            </a:r>
            <a:r>
              <a:rPr lang="hu-HU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háttér magvasítás</a:t>
            </a:r>
            <a:r>
              <a:rPr lang="hu-HU" sz="2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)</a:t>
            </a:r>
          </a:p>
          <a:p>
            <a:pPr marL="457200" indent="-457200">
              <a:lnSpc>
                <a:spcPct val="150000"/>
              </a:lnSpc>
              <a:buClr>
                <a:srgbClr val="4F81BD">
                  <a:lumMod val="60000"/>
                  <a:lumOff val="40000"/>
                </a:srgbClr>
              </a:buClr>
              <a:buBlip>
                <a:blip r:embed="rId2"/>
              </a:buBlip>
              <a:defRPr/>
            </a:pPr>
            <a:r>
              <a:rPr lang="hu-HU" sz="2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Talajgenerátor (</a:t>
            </a:r>
            <a:r>
              <a:rPr lang="hu-HU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feláramlás magvasítása</a:t>
            </a:r>
            <a:r>
              <a:rPr lang="hu-HU" sz="2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)</a:t>
            </a:r>
          </a:p>
        </p:txBody>
      </p:sp>
      <p:pic>
        <p:nvPicPr>
          <p:cNvPr id="3074" name="Picture 2" descr="Képtalálat a következőre: „repülőgépes jégeső-elhárítás)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772758"/>
            <a:ext cx="5005064" cy="26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7108" y="6306999"/>
            <a:ext cx="725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i="1"/>
            </a:lvl1pPr>
          </a:lstStyle>
          <a:p>
            <a:r>
              <a:rPr lang="hu-HU" dirty="0"/>
              <a:t>A kép forrása: https://itcafe.hu/dl/cnt/2015-02/115550/technika_small.png</a:t>
            </a:r>
          </a:p>
        </p:txBody>
      </p:sp>
      <p:pic>
        <p:nvPicPr>
          <p:cNvPr id="16" name="Picture 4" descr="Kapcsolódó k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8075"/>
          <a:stretch/>
        </p:blipFill>
        <p:spPr bwMode="auto">
          <a:xfrm>
            <a:off x="7305760" y="1836500"/>
            <a:ext cx="4599994" cy="3714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7400661" y="5600336"/>
            <a:ext cx="459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i="1"/>
            </a:lvl1pPr>
          </a:lstStyle>
          <a:p>
            <a:r>
              <a:rPr lang="hu-HU" dirty="0"/>
              <a:t>A kép forrása: http://www.egybeminden.com/uploads/images/2f6a265218246d9af3b06188c00ebff3.jpg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="" xmlns:a16="http://schemas.microsoft.com/office/drawing/2014/main" id="{8CBF32E0-5439-B26B-77B9-AB9BC12DFC68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3" name="Ferde trapéz 12">
              <a:extLst>
                <a:ext uri="{FF2B5EF4-FFF2-40B4-BE49-F238E27FC236}">
                  <a16:creationId xmlns="" xmlns:a16="http://schemas.microsoft.com/office/drawing/2014/main" id="{D4C056C4-60CE-9574-27F0-B687D748E1FC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4" name="Ferde trapéz 13">
              <a:extLst>
                <a:ext uri="{FF2B5EF4-FFF2-40B4-BE49-F238E27FC236}">
                  <a16:creationId xmlns="" xmlns:a16="http://schemas.microsoft.com/office/drawing/2014/main" id="{0FE5F26C-F8EC-6731-065F-E509E15915EC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22E9F7C5-A758-9B48-AE04-3570FDB3A722}"/>
              </a:ext>
            </a:extLst>
          </p:cNvPr>
          <p:cNvSpPr txBox="1"/>
          <p:nvPr/>
        </p:nvSpPr>
        <p:spPr>
          <a:xfrm>
            <a:off x="332378" y="0"/>
            <a:ext cx="804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A csapadék okozta károk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="" xmlns:a16="http://schemas.microsoft.com/office/drawing/2014/main" id="{F64EDBA9-780B-DBBD-3D35-1BFA6D72E5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9870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Kapcsolódó k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" y="0"/>
            <a:ext cx="7789095" cy="5841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7922" y="5913385"/>
            <a:ext cx="678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i="1"/>
            </a:lvl1pPr>
          </a:lstStyle>
          <a:p>
            <a:r>
              <a:rPr lang="hu-HU" dirty="0"/>
              <a:t>A kép forrása: https://www.pecsma.hu/wp-content/uploads/2015/05/J%C3%A9ges%C5%911-768x576.jpg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D0317A92-C919-6B09-6F99-EF76CEBD5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023" y="1732913"/>
            <a:ext cx="5676257" cy="4257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30C60988-4D0D-1CCE-EE4B-DDC69D28D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2576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soportba foglalás 11">
            <a:extLst>
              <a:ext uri="{FF2B5EF4-FFF2-40B4-BE49-F238E27FC236}">
                <a16:creationId xmlns="" xmlns:a16="http://schemas.microsoft.com/office/drawing/2014/main" id="{C27F0A6A-D8D6-0232-5747-31BB0B0A799B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3" name="Ferde trapéz 12">
              <a:extLst>
                <a:ext uri="{FF2B5EF4-FFF2-40B4-BE49-F238E27FC236}">
                  <a16:creationId xmlns="" xmlns:a16="http://schemas.microsoft.com/office/drawing/2014/main" id="{D484FD15-E1AF-6C75-AE3F-91C44A1B04ED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4" name="Ferde trapéz 13">
              <a:extLst>
                <a:ext uri="{FF2B5EF4-FFF2-40B4-BE49-F238E27FC236}">
                  <a16:creationId xmlns="" xmlns:a16="http://schemas.microsoft.com/office/drawing/2014/main" id="{AE3287C1-2062-CAC5-1166-5432723D4507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690B472F-641E-1FDB-D715-AC9A977C1F3A}"/>
              </a:ext>
            </a:extLst>
          </p:cNvPr>
          <p:cNvSpPr txBox="1"/>
          <p:nvPr/>
        </p:nvSpPr>
        <p:spPr>
          <a:xfrm>
            <a:off x="332378" y="0"/>
            <a:ext cx="804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A csapadék okozta károk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E579F971-A614-3191-68A7-533FDF25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68" y="988882"/>
            <a:ext cx="6787901" cy="4513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F140E713-A3BC-5D7B-6F45-8D5CCEAE5BCE}"/>
              </a:ext>
            </a:extLst>
          </p:cNvPr>
          <p:cNvSpPr txBox="1"/>
          <p:nvPr/>
        </p:nvSpPr>
        <p:spPr>
          <a:xfrm>
            <a:off x="5706860" y="5545952"/>
            <a:ext cx="6130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1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A nagy esőzés miatt kiáradt </a:t>
            </a:r>
            <a:r>
              <a:rPr lang="hu-HU" b="0" i="1" dirty="0" err="1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Rinya</a:t>
            </a:r>
            <a:r>
              <a:rPr lang="hu-HU" b="0" i="1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-patak vízével elöntött terület Nagyatádon 2020. július 26-án.</a:t>
            </a:r>
            <a:endParaRPr lang="hu-HU" dirty="0"/>
          </a:p>
        </p:txBody>
      </p:sp>
      <p:pic>
        <p:nvPicPr>
          <p:cNvPr id="8196" name="Picture 4" descr="Villámárvíz Budapesten">
            <a:extLst>
              <a:ext uri="{FF2B5EF4-FFF2-40B4-BE49-F238E27FC236}">
                <a16:creationId xmlns="" xmlns:a16="http://schemas.microsoft.com/office/drawing/2014/main" id="{9CF90078-9F7D-A9EC-8AD4-FCA7D50E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" y="1893989"/>
            <a:ext cx="5392343" cy="3599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03FD2047-FB21-A68E-68DE-62CBD4B47723}"/>
              </a:ext>
            </a:extLst>
          </p:cNvPr>
          <p:cNvSpPr txBox="1"/>
          <p:nvPr/>
        </p:nvSpPr>
        <p:spPr>
          <a:xfrm>
            <a:off x="-72319" y="5545952"/>
            <a:ext cx="5392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defRPr b="0" i="1">
                <a:solidFill>
                  <a:srgbClr val="363636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hu-HU" dirty="0"/>
              <a:t>https://www.debreceninap.hu/orszag/2022/06/09/viz-alatt-a-fel-orszag-villamarvizekkel-vonulnak-a-heves-zivatarok/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="" xmlns:a16="http://schemas.microsoft.com/office/drawing/2014/main" id="{96EE5452-C310-7525-42EF-9C5FF8D74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34437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07801" y="2423527"/>
            <a:ext cx="1157683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globális klímaváltozás következtében a lokálisan megjelenő zivatarok és a jégeső károk valószínűsége megnőtt.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Országosan és helyi szinten is fontos a károk megelőzésére történő felkészülés! </a:t>
            </a:r>
          </a:p>
          <a:p>
            <a:pPr lvl="1" algn="just"/>
            <a:endParaRPr lang="hu-H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Csoportba foglalás 13">
            <a:extLst>
              <a:ext uri="{FF2B5EF4-FFF2-40B4-BE49-F238E27FC236}">
                <a16:creationId xmlns="" xmlns:a16="http://schemas.microsoft.com/office/drawing/2014/main" id="{9A40D6ED-BF15-5684-5712-1CBBFE379ED9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5" name="Ferde trapéz 14">
              <a:extLst>
                <a:ext uri="{FF2B5EF4-FFF2-40B4-BE49-F238E27FC236}">
                  <a16:creationId xmlns="" xmlns:a16="http://schemas.microsoft.com/office/drawing/2014/main" id="{4097109F-A7BF-0921-D0D8-0D0A748B2225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6" name="Ferde trapéz 15">
              <a:extLst>
                <a:ext uri="{FF2B5EF4-FFF2-40B4-BE49-F238E27FC236}">
                  <a16:creationId xmlns="" xmlns:a16="http://schemas.microsoft.com/office/drawing/2014/main" id="{C2EA2D87-8AC3-C166-8FC9-FB9263CCAB33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0D387BCA-685C-91BA-0490-36216E8E7299}"/>
              </a:ext>
            </a:extLst>
          </p:cNvPr>
          <p:cNvSpPr txBox="1"/>
          <p:nvPr/>
        </p:nvSpPr>
        <p:spPr>
          <a:xfrm>
            <a:off x="332378" y="0"/>
            <a:ext cx="4441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Összefoglalás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="" xmlns:a16="http://schemas.microsoft.com/office/drawing/2014/main" id="{BB03791B-B836-BBA6-AD12-2368C8E56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4553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="" xmlns:a16="http://schemas.microsoft.com/office/drawing/2014/main" id="{216639F3-29B9-5E3E-2CB0-2CA189B0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83" y="91466"/>
            <a:ext cx="5111104" cy="2876269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5" name="Ferde trapéz 4"/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" name="Ferde trapéz 3"/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114789" y="0"/>
            <a:ext cx="673344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Az előadás tartalma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14789" y="2492896"/>
            <a:ext cx="7625454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Blip>
                <a:blip r:embed="rId3"/>
              </a:buBlip>
            </a:pPr>
            <a:r>
              <a:rPr lang="hu-HU" sz="4000" dirty="0">
                <a:solidFill>
                  <a:schemeClr val="accent1">
                    <a:lumMod val="50000"/>
                  </a:schemeClr>
                </a:solidFill>
              </a:rPr>
              <a:t>Egy kis csapadékföldrajz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Blip>
                <a:blip r:embed="rId3"/>
              </a:buBlip>
            </a:pPr>
            <a:r>
              <a:rPr lang="hu-HU" sz="4000" dirty="0">
                <a:solidFill>
                  <a:schemeClr val="accent1">
                    <a:lumMod val="50000"/>
                  </a:schemeClr>
                </a:solidFill>
              </a:rPr>
              <a:t>Légkörfizika egyszerűen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Blip>
                <a:blip r:embed="rId3"/>
              </a:buBlip>
            </a:pPr>
            <a:r>
              <a:rPr lang="hu-HU" sz="4000" dirty="0">
                <a:solidFill>
                  <a:schemeClr val="accent1">
                    <a:lumMod val="50000"/>
                  </a:schemeClr>
                </a:solidFill>
              </a:rPr>
              <a:t>A csapadék okozta károk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Blip>
                <a:blip r:embed="rId3"/>
              </a:buBlip>
            </a:pPr>
            <a:r>
              <a:rPr lang="hu-HU" sz="4000" dirty="0">
                <a:solidFill>
                  <a:schemeClr val="accent1">
                    <a:lumMod val="50000"/>
                  </a:schemeClr>
                </a:solidFill>
              </a:rPr>
              <a:t>Összefoglalás</a:t>
            </a:r>
          </a:p>
          <a:p>
            <a:pPr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</a:pPr>
            <a:endParaRPr lang="hu-H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928" y="2955211"/>
            <a:ext cx="5203716" cy="390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504480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A07AE28-E632-7C68-D79F-A63BF4A57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7" y="835143"/>
            <a:ext cx="6411676" cy="480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07155" y="27315"/>
            <a:ext cx="9396536" cy="1470025"/>
          </a:xfrm>
        </p:spPr>
        <p:txBody>
          <a:bodyPr>
            <a:noAutofit/>
          </a:bodyPr>
          <a:lstStyle/>
          <a:p>
            <a:r>
              <a:rPr lang="hu-HU" sz="7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Köszönöm a figyelmet!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2855640" y="6543805"/>
            <a:ext cx="6192688" cy="1440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 rot="1452958">
            <a:off x="-651240" y="6746400"/>
            <a:ext cx="6192688" cy="2880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 rot="2814422">
            <a:off x="-1094782" y="5451060"/>
            <a:ext cx="4325752" cy="1440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 rot="665660">
            <a:off x="653573" y="6582893"/>
            <a:ext cx="5650365" cy="1140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6" name="Lekerekített téglalap 15"/>
          <p:cNvSpPr/>
          <p:nvPr/>
        </p:nvSpPr>
        <p:spPr>
          <a:xfrm rot="20395652">
            <a:off x="8571118" y="5833456"/>
            <a:ext cx="4146376" cy="17710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 rot="5011106">
            <a:off x="-2695793" y="4029297"/>
            <a:ext cx="6200379" cy="1621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 rot="20000842" flipV="1">
            <a:off x="-742996" y="403268"/>
            <a:ext cx="3969747" cy="90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/>
          <p:nvPr/>
        </p:nvSpPr>
        <p:spPr>
          <a:xfrm rot="17956851">
            <a:off x="-1495243" y="550357"/>
            <a:ext cx="3071626" cy="1936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 rot="18758818">
            <a:off x="7531482" y="4939963"/>
            <a:ext cx="6192688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 rot="21319793">
            <a:off x="6637331" y="6623555"/>
            <a:ext cx="6192688" cy="2880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3" name="Cím 1"/>
          <p:cNvSpPr txBox="1">
            <a:spLocks/>
          </p:cNvSpPr>
          <p:nvPr/>
        </p:nvSpPr>
        <p:spPr>
          <a:xfrm>
            <a:off x="1068094" y="5341091"/>
            <a:ext cx="939653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20000"/>
                        <a:lumOff val="8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20000"/>
                        <a:lumOff val="8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20000"/>
                        <a:lumOff val="8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a:rPr>
              <a:t>Várom a kérdéseket!</a:t>
            </a:r>
          </a:p>
        </p:txBody>
      </p:sp>
    </p:spTree>
    <p:extLst>
      <p:ext uri="{BB962C8B-B14F-4D97-AF65-F5344CB8AC3E}">
        <p14:creationId xmlns:p14="http://schemas.microsoft.com/office/powerpoint/2010/main" val="11230781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5" name="Ferde trapéz 4"/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" name="Ferde trapéz 3"/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114789" y="0"/>
            <a:ext cx="5630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Csapadékföldrajz</a:t>
            </a:r>
          </a:p>
        </p:txBody>
      </p:sp>
      <p:pic>
        <p:nvPicPr>
          <p:cNvPr id="3074" name="Picture 2" descr="Évi csapadékmennyiség (Föld) - Iskolaellátó.hu">
            <a:extLst>
              <a:ext uri="{FF2B5EF4-FFF2-40B4-BE49-F238E27FC236}">
                <a16:creationId xmlns="" xmlns:a16="http://schemas.microsoft.com/office/drawing/2014/main" id="{A9766F9F-66A1-39D6-D823-22BA9916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" y="1015663"/>
            <a:ext cx="8352928" cy="57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BD759A2E-B2A7-B9AE-45E2-80B922D4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78"/>
          <a:stretch/>
        </p:blipFill>
        <p:spPr>
          <a:xfrm>
            <a:off x="8925501" y="-14741"/>
            <a:ext cx="2885835" cy="3853006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="" xmlns:a16="http://schemas.microsoft.com/office/drawing/2014/main" id="{DFB72CF9-053F-805C-606A-54D7A55C36FD}"/>
              </a:ext>
            </a:extLst>
          </p:cNvPr>
          <p:cNvCxnSpPr/>
          <p:nvPr/>
        </p:nvCxnSpPr>
        <p:spPr>
          <a:xfrm flipH="1">
            <a:off x="6096000" y="1484784"/>
            <a:ext cx="2808312" cy="1152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E7E8E7D-660C-39C6-64C3-AB7950BC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47" y="4419490"/>
            <a:ext cx="3625603" cy="243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E5A3462D-ED38-E671-60AD-115D2BBE698F}"/>
              </a:ext>
            </a:extLst>
          </p:cNvPr>
          <p:cNvSpPr txBox="1"/>
          <p:nvPr/>
        </p:nvSpPr>
        <p:spPr>
          <a:xfrm>
            <a:off x="9480376" y="3942200"/>
            <a:ext cx="2885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26000 mm / év</a:t>
            </a:r>
          </a:p>
        </p:txBody>
      </p:sp>
    </p:spTree>
    <p:extLst>
      <p:ext uri="{BB962C8B-B14F-4D97-AF65-F5344CB8AC3E}">
        <p14:creationId xmlns:p14="http://schemas.microsoft.com/office/powerpoint/2010/main" val="2083810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5" name="Ferde trapéz 4"/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" name="Ferde trapéz 3"/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114789" y="0"/>
            <a:ext cx="5630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Csapadékföldrajz</a:t>
            </a:r>
          </a:p>
        </p:txBody>
      </p:sp>
      <p:pic>
        <p:nvPicPr>
          <p:cNvPr id="7" name="Picture 10" descr="Europa_evi_csapadekmennyisege">
            <a:extLst>
              <a:ext uri="{FF2B5EF4-FFF2-40B4-BE49-F238E27FC236}">
                <a16:creationId xmlns="" xmlns:a16="http://schemas.microsoft.com/office/drawing/2014/main" id="{36CDAEE2-9939-BCDD-B70C-738E2166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70119"/>
            <a:ext cx="7488882" cy="549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nyíllal 7">
            <a:extLst>
              <a:ext uri="{FF2B5EF4-FFF2-40B4-BE49-F238E27FC236}">
                <a16:creationId xmlns="" xmlns:a16="http://schemas.microsoft.com/office/drawing/2014/main" id="{49F7276E-A083-0014-0DBC-BDB0F608C055}"/>
              </a:ext>
            </a:extLst>
          </p:cNvPr>
          <p:cNvCxnSpPr>
            <a:cxnSpLocks/>
          </p:cNvCxnSpPr>
          <p:nvPr/>
        </p:nvCxnSpPr>
        <p:spPr>
          <a:xfrm flipH="1">
            <a:off x="4943922" y="3717032"/>
            <a:ext cx="3816374" cy="1383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6F78EFC9-2DAA-4BA4-D879-56A964FC0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97" y="1265223"/>
            <a:ext cx="4172073" cy="312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3BA38A65-C68F-7A4F-256D-77236133BBF9}"/>
              </a:ext>
            </a:extLst>
          </p:cNvPr>
          <p:cNvSpPr txBox="1"/>
          <p:nvPr/>
        </p:nvSpPr>
        <p:spPr>
          <a:xfrm>
            <a:off x="9042813" y="4366478"/>
            <a:ext cx="2885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5000 mm / év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2EFBA929-EC47-0E1E-F243-113562DE0DAD}"/>
              </a:ext>
            </a:extLst>
          </p:cNvPr>
          <p:cNvSpPr txBox="1"/>
          <p:nvPr/>
        </p:nvSpPr>
        <p:spPr>
          <a:xfrm>
            <a:off x="8760296" y="4865299"/>
            <a:ext cx="2885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/>
              <a:t>Kotori</a:t>
            </a:r>
            <a:r>
              <a:rPr lang="hu-HU" sz="4000" b="1" dirty="0"/>
              <a:t>-öböl</a:t>
            </a:r>
          </a:p>
        </p:txBody>
      </p:sp>
    </p:spTree>
    <p:extLst>
      <p:ext uri="{BB962C8B-B14F-4D97-AF65-F5344CB8AC3E}">
        <p14:creationId xmlns:p14="http://schemas.microsoft.com/office/powerpoint/2010/main" val="176728536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sapadék - Általános éghajlati jellemzés - met.hu">
            <a:extLst>
              <a:ext uri="{FF2B5EF4-FFF2-40B4-BE49-F238E27FC236}">
                <a16:creationId xmlns="" xmlns:a16="http://schemas.microsoft.com/office/drawing/2014/main" id="{0B459CDB-B5E1-1C67-9424-A961435A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270978"/>
            <a:ext cx="6667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5" name="Ferde trapéz 4"/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" name="Ferde trapéz 3"/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114789" y="0"/>
            <a:ext cx="5630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Csapadékföldrajz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="" xmlns:a16="http://schemas.microsoft.com/office/drawing/2014/main" id="{49F7276E-A083-0014-0DBC-BDB0F608C055}"/>
              </a:ext>
            </a:extLst>
          </p:cNvPr>
          <p:cNvCxnSpPr>
            <a:cxnSpLocks/>
          </p:cNvCxnSpPr>
          <p:nvPr/>
        </p:nvCxnSpPr>
        <p:spPr>
          <a:xfrm flipH="1">
            <a:off x="4730258" y="2270978"/>
            <a:ext cx="3814014" cy="896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3BA38A65-C68F-7A4F-256D-77236133BBF9}"/>
              </a:ext>
            </a:extLst>
          </p:cNvPr>
          <p:cNvSpPr txBox="1"/>
          <p:nvPr/>
        </p:nvSpPr>
        <p:spPr>
          <a:xfrm>
            <a:off x="8608728" y="5440168"/>
            <a:ext cx="2885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1554 mm / év (2010)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BAC089A3-080E-DE55-B88D-D2A84E0B7874}"/>
              </a:ext>
            </a:extLst>
          </p:cNvPr>
          <p:cNvSpPr txBox="1"/>
          <p:nvPr/>
        </p:nvSpPr>
        <p:spPr>
          <a:xfrm>
            <a:off x="7819398" y="473228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/>
              <a:t>Miskolc, Lillafüred</a:t>
            </a:r>
          </a:p>
        </p:txBody>
      </p:sp>
      <p:pic>
        <p:nvPicPr>
          <p:cNvPr id="4101" name="Picture 5" descr="Miskolc-Lillafüred">
            <a:extLst>
              <a:ext uri="{FF2B5EF4-FFF2-40B4-BE49-F238E27FC236}">
                <a16:creationId xmlns="" xmlns:a16="http://schemas.microsoft.com/office/drawing/2014/main" id="{0BBDC851-E3BC-58F3-250A-4F24C231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28" y="1547164"/>
            <a:ext cx="4862314" cy="3241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762F6C70-75BF-55E4-3716-179A9C7AC543}"/>
              </a:ext>
            </a:extLst>
          </p:cNvPr>
          <p:cNvSpPr txBox="1"/>
          <p:nvPr/>
        </p:nvSpPr>
        <p:spPr>
          <a:xfrm>
            <a:off x="2158172" y="6395073"/>
            <a:ext cx="245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/>
              <a:t>Forrás: OMSZ</a:t>
            </a:r>
          </a:p>
        </p:txBody>
      </p:sp>
    </p:spTree>
    <p:extLst>
      <p:ext uri="{BB962C8B-B14F-4D97-AF65-F5344CB8AC3E}">
        <p14:creationId xmlns:p14="http://schemas.microsoft.com/office/powerpoint/2010/main" val="22651363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Éves és évszakos csapadékösszegek változása - Hőmérséklet- és  csapadéktrendek - met.hu">
            <a:extLst>
              <a:ext uri="{FF2B5EF4-FFF2-40B4-BE49-F238E27FC236}">
                <a16:creationId xmlns="" xmlns:a16="http://schemas.microsoft.com/office/drawing/2014/main" id="{0FC8902F-DDE2-0280-A495-7F8112D30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07631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sapadék - Általános éghajlati jellemzés - met.hu">
            <a:extLst>
              <a:ext uri="{FF2B5EF4-FFF2-40B4-BE49-F238E27FC236}">
                <a16:creationId xmlns="" xmlns:a16="http://schemas.microsoft.com/office/drawing/2014/main" id="{B3829B96-AC83-9560-2F34-5AFE753E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548" y="3284984"/>
            <a:ext cx="3165293" cy="19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93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E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2369AC52-E4C9-C4CE-D680-BBB4E001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4FD54850-FED6-E5FE-32C5-309F80DE9B6B}"/>
              </a:ext>
            </a:extLst>
          </p:cNvPr>
          <p:cNvSpPr txBox="1"/>
          <p:nvPr/>
        </p:nvSpPr>
        <p:spPr>
          <a:xfrm>
            <a:off x="2158172" y="6395073"/>
            <a:ext cx="245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/>
              <a:t>Forrás: OMSZ</a:t>
            </a:r>
          </a:p>
        </p:txBody>
      </p:sp>
    </p:spTree>
    <p:extLst>
      <p:ext uri="{BB962C8B-B14F-4D97-AF65-F5344CB8AC3E}">
        <p14:creationId xmlns:p14="http://schemas.microsoft.com/office/powerpoint/2010/main" val="315394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17715" y="1520482"/>
            <a:ext cx="118581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hu-HU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abszolút páratartalom: megmutatja, hogy az adott hőmérsékletű levegőben hány </a:t>
            </a:r>
            <a:r>
              <a:rPr lang="hu-HU" sz="32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hu-HU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vízgőz van m</a:t>
            </a:r>
            <a:r>
              <a:rPr lang="hu-HU" sz="32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hu-HU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-ként.</a:t>
            </a: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228600" algn="l"/>
              </a:tabLst>
            </a:pPr>
            <a:endParaRPr lang="hu-HU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958806" y="6110561"/>
            <a:ext cx="3367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228600" algn="l"/>
              </a:tabLst>
            </a:pPr>
            <a:r>
              <a:rPr lang="hu-H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telítettségi görbe</a:t>
            </a:r>
          </a:p>
        </p:txBody>
      </p:sp>
      <p:sp>
        <p:nvSpPr>
          <p:cNvPr id="5" name="Téglalap 4"/>
          <p:cNvSpPr/>
          <p:nvPr/>
        </p:nvSpPr>
        <p:spPr>
          <a:xfrm>
            <a:off x="121321" y="2792986"/>
            <a:ext cx="489242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2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Milyen összefüggés van a hőmérséklet és a levegő vízgőzbefogadó </a:t>
            </a:r>
          </a:p>
          <a:p>
            <a:pPr algn="ctr"/>
            <a:r>
              <a:rPr lang="hu-HU" sz="32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képessége között?</a:t>
            </a:r>
          </a:p>
        </p:txBody>
      </p:sp>
      <p:sp>
        <p:nvSpPr>
          <p:cNvPr id="10" name="Vágott nyíl jobbra 9"/>
          <p:cNvSpPr/>
          <p:nvPr/>
        </p:nvSpPr>
        <p:spPr>
          <a:xfrm>
            <a:off x="4547421" y="4013442"/>
            <a:ext cx="1319922" cy="408285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8" name="Csoportba foglalás 17">
            <a:extLst>
              <a:ext uri="{FF2B5EF4-FFF2-40B4-BE49-F238E27FC236}">
                <a16:creationId xmlns="" xmlns:a16="http://schemas.microsoft.com/office/drawing/2014/main" id="{26026C0A-D6B3-46BC-38A3-C081CDB9E857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9" name="Ferde trapéz 18">
              <a:extLst>
                <a:ext uri="{FF2B5EF4-FFF2-40B4-BE49-F238E27FC236}">
                  <a16:creationId xmlns="" xmlns:a16="http://schemas.microsoft.com/office/drawing/2014/main" id="{EE74FA89-9B15-205C-708A-859FAAFA3784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0" name="Ferde trapéz 19">
              <a:extLst>
                <a:ext uri="{FF2B5EF4-FFF2-40B4-BE49-F238E27FC236}">
                  <a16:creationId xmlns="" xmlns:a16="http://schemas.microsoft.com/office/drawing/2014/main" id="{6366DB31-C953-B58C-6E45-2E5C47A50C4E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21" name="Szövegdoboz 20">
            <a:extLst>
              <a:ext uri="{FF2B5EF4-FFF2-40B4-BE49-F238E27FC236}">
                <a16:creationId xmlns="" xmlns:a16="http://schemas.microsoft.com/office/drawing/2014/main" id="{5B14A105-DE19-9B65-E4D7-F4EAF1B87D05}"/>
              </a:ext>
            </a:extLst>
          </p:cNvPr>
          <p:cNvSpPr txBox="1"/>
          <p:nvPr/>
        </p:nvSpPr>
        <p:spPr>
          <a:xfrm>
            <a:off x="332378" y="0"/>
            <a:ext cx="619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Csapadékképződés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="" xmlns:a16="http://schemas.microsoft.com/office/drawing/2014/main" id="{57619A18-BDC5-E979-6EA8-FC754149F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832948"/>
            <a:ext cx="1928152" cy="1928152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="" xmlns:a16="http://schemas.microsoft.com/office/drawing/2014/main" id="{8FBA5FED-A1D0-BD5D-B574-34D2869D9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OFF TOPIC 44 - Te mondd, hogy offtopic, a te hangod mélyebb! - GAMEPOD.hu  Hozzászólások">
            <a:extLst>
              <a:ext uri="{FF2B5EF4-FFF2-40B4-BE49-F238E27FC236}">
                <a16:creationId xmlns="" xmlns:a16="http://schemas.microsoft.com/office/drawing/2014/main" id="{7A88697C-3CC6-8C9D-9A56-F3E74F96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51" y="2010125"/>
            <a:ext cx="6051749" cy="425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7809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06805" y="2351782"/>
            <a:ext cx="11466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hu-HU" sz="3200" dirty="0">
                <a:solidFill>
                  <a:srgbClr val="25406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 a levegőben több vízgőz van, mint amennyit befogadhat, a felesleges vízgőz valamilyen felületen kicsapódik →kondenzáció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306" y="3747188"/>
            <a:ext cx="3071664" cy="294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265" y="3745280"/>
            <a:ext cx="4820030" cy="295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/>
          <a:srcRect r="33713"/>
          <a:stretch/>
        </p:blipFill>
        <p:spPr>
          <a:xfrm>
            <a:off x="206805" y="3736767"/>
            <a:ext cx="3144708" cy="294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Csoportba foglalás 8">
            <a:extLst>
              <a:ext uri="{FF2B5EF4-FFF2-40B4-BE49-F238E27FC236}">
                <a16:creationId xmlns="" xmlns:a16="http://schemas.microsoft.com/office/drawing/2014/main" id="{17BFDBF6-AAEA-EE65-972B-6948A34A38B5}"/>
              </a:ext>
            </a:extLst>
          </p:cNvPr>
          <p:cNvGrpSpPr/>
          <p:nvPr/>
        </p:nvGrpSpPr>
        <p:grpSpPr>
          <a:xfrm rot="21102314">
            <a:off x="241019" y="-1941636"/>
            <a:ext cx="9041409" cy="4279573"/>
            <a:chOff x="-427505" y="-1182693"/>
            <a:chExt cx="9041409" cy="2740213"/>
          </a:xfrm>
        </p:grpSpPr>
        <p:sp>
          <p:nvSpPr>
            <p:cNvPr id="10" name="Ferde trapéz 9">
              <a:extLst>
                <a:ext uri="{FF2B5EF4-FFF2-40B4-BE49-F238E27FC236}">
                  <a16:creationId xmlns="" xmlns:a16="http://schemas.microsoft.com/office/drawing/2014/main" id="{8AFD1A09-407D-F38E-AFE6-8C62A4CF86BD}"/>
                </a:ext>
              </a:extLst>
            </p:cNvPr>
            <p:cNvSpPr/>
            <p:nvPr/>
          </p:nvSpPr>
          <p:spPr>
            <a:xfrm rot="20610047" flipV="1">
              <a:off x="-427505" y="-1042831"/>
              <a:ext cx="8945968" cy="2600351"/>
            </a:xfrm>
            <a:prstGeom prst="diagStripe">
              <a:avLst/>
            </a:prstGeom>
            <a:solidFill>
              <a:schemeClr val="accent1">
                <a:lumMod val="40000"/>
                <a:lumOff val="6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1" name="Ferde trapéz 10">
              <a:extLst>
                <a:ext uri="{FF2B5EF4-FFF2-40B4-BE49-F238E27FC236}">
                  <a16:creationId xmlns="" xmlns:a16="http://schemas.microsoft.com/office/drawing/2014/main" id="{99687477-B57E-AF8D-DE22-A7782C5638EB}"/>
                </a:ext>
              </a:extLst>
            </p:cNvPr>
            <p:cNvSpPr/>
            <p:nvPr/>
          </p:nvSpPr>
          <p:spPr>
            <a:xfrm rot="20712200" flipV="1">
              <a:off x="-332064" y="-1182693"/>
              <a:ext cx="8945968" cy="2365386"/>
            </a:xfrm>
            <a:prstGeom prst="diagStrip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184F22CA-A44B-F5BE-4A67-482A36C34FB9}"/>
              </a:ext>
            </a:extLst>
          </p:cNvPr>
          <p:cNvSpPr txBox="1"/>
          <p:nvPr/>
        </p:nvSpPr>
        <p:spPr>
          <a:xfrm>
            <a:off x="332378" y="0"/>
            <a:ext cx="619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Csapadékképződés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BC5B390F-E66C-5A63-9238-A91EF22270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9460273" y="132350"/>
            <a:ext cx="2673670" cy="15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97850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343</Words>
  <Application>Microsoft Office PowerPoint</Application>
  <PresentationFormat>Egyéni</PresentationFormat>
  <Paragraphs>93</Paragraphs>
  <Slides>20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Office-téma</vt:lpstr>
      <vt:lpstr>Édes víz: Ess, eső ess!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 a figyelmet!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HZ</cp:lastModifiedBy>
  <cp:revision>59</cp:revision>
  <dcterms:created xsi:type="dcterms:W3CDTF">2018-02-14T19:33:20Z</dcterms:created>
  <dcterms:modified xsi:type="dcterms:W3CDTF">2022-09-07T12:07:57Z</dcterms:modified>
</cp:coreProperties>
</file>