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65" r:id="rId5"/>
    <p:sldId id="267" r:id="rId6"/>
    <p:sldId id="259" r:id="rId7"/>
    <p:sldId id="266" r:id="rId8"/>
    <p:sldId id="268" r:id="rId9"/>
    <p:sldId id="269" r:id="rId10"/>
    <p:sldId id="283" r:id="rId11"/>
    <p:sldId id="271" r:id="rId12"/>
    <p:sldId id="273" r:id="rId13"/>
    <p:sldId id="274" r:id="rId14"/>
    <p:sldId id="275" r:id="rId15"/>
    <p:sldId id="280" r:id="rId16"/>
    <p:sldId id="282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55" autoAdjust="0"/>
  </p:normalViewPr>
  <p:slideViewPr>
    <p:cSldViewPr snapToGrid="0" showGuides="1"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8C0B2-508D-4A89-AEC3-F5E65618EAC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15DFD18-C515-4F87-8AA8-E2F20CE75C45}">
      <dgm:prSet phldrT="[Szöveg]" custT="1"/>
      <dgm:spPr/>
      <dgm:t>
        <a:bodyPr/>
        <a:lstStyle/>
        <a:p>
          <a:r>
            <a:rPr lang="hu-HU" sz="3200" b="1" dirty="0" smtClean="0">
              <a:solidFill>
                <a:schemeClr val="tx1"/>
              </a:solidFill>
            </a:rPr>
            <a:t>hőszivattyú</a:t>
          </a:r>
          <a:endParaRPr lang="hu-HU" sz="3200" b="1" dirty="0">
            <a:solidFill>
              <a:schemeClr val="tx1"/>
            </a:solidFill>
          </a:endParaRPr>
        </a:p>
      </dgm:t>
    </dgm:pt>
    <dgm:pt modelId="{37695EA5-45F0-48A5-847F-4EDC25921ACF}" type="parTrans" cxnId="{2B0C9C3F-476F-4367-B4BD-9A42D2EF9D1C}">
      <dgm:prSet/>
      <dgm:spPr/>
      <dgm:t>
        <a:bodyPr/>
        <a:lstStyle/>
        <a:p>
          <a:endParaRPr lang="hu-HU"/>
        </a:p>
      </dgm:t>
    </dgm:pt>
    <dgm:pt modelId="{401FDEDF-0CE1-47E1-9FE0-20AC48A5103F}" type="sibTrans" cxnId="{2B0C9C3F-476F-4367-B4BD-9A42D2EF9D1C}">
      <dgm:prSet/>
      <dgm:spPr/>
      <dgm:t>
        <a:bodyPr/>
        <a:lstStyle/>
        <a:p>
          <a:endParaRPr lang="hu-HU"/>
        </a:p>
      </dgm:t>
    </dgm:pt>
    <dgm:pt modelId="{D40464BE-12B2-465C-8743-E8B670D4475A}">
      <dgm:prSet phldrT="[Szöveg]" custT="1"/>
      <dgm:spPr/>
      <dgm:t>
        <a:bodyPr/>
        <a:lstStyle/>
        <a:p>
          <a:r>
            <a:rPr lang="hu-HU" sz="3200" b="1" dirty="0" smtClean="0">
              <a:solidFill>
                <a:schemeClr val="tx1"/>
              </a:solidFill>
            </a:rPr>
            <a:t>napelem</a:t>
          </a:r>
          <a:endParaRPr lang="hu-HU" sz="3200" b="1" dirty="0">
            <a:solidFill>
              <a:schemeClr val="tx1"/>
            </a:solidFill>
          </a:endParaRPr>
        </a:p>
      </dgm:t>
    </dgm:pt>
    <dgm:pt modelId="{B10A4E66-C53E-460B-8BB7-24184713235D}" type="parTrans" cxnId="{B14AF50F-D5FD-4813-837B-A8BD225C42DA}">
      <dgm:prSet/>
      <dgm:spPr/>
      <dgm:t>
        <a:bodyPr/>
        <a:lstStyle/>
        <a:p>
          <a:endParaRPr lang="hu-HU"/>
        </a:p>
      </dgm:t>
    </dgm:pt>
    <dgm:pt modelId="{21A13089-54B9-4EA6-BFED-8051FE8D8EBD}" type="sibTrans" cxnId="{B14AF50F-D5FD-4813-837B-A8BD225C42DA}">
      <dgm:prSet/>
      <dgm:spPr/>
      <dgm:t>
        <a:bodyPr/>
        <a:lstStyle/>
        <a:p>
          <a:endParaRPr lang="hu-HU"/>
        </a:p>
      </dgm:t>
    </dgm:pt>
    <dgm:pt modelId="{5B2146F9-E2F7-409C-8A0E-62C08B4507A9}">
      <dgm:prSet phldrT="[Szöveg]" custT="1"/>
      <dgm:spPr/>
      <dgm:t>
        <a:bodyPr/>
        <a:lstStyle/>
        <a:p>
          <a:r>
            <a:rPr lang="hu-HU" sz="3200" b="1" dirty="0" smtClean="0">
              <a:solidFill>
                <a:schemeClr val="tx1"/>
              </a:solidFill>
            </a:rPr>
            <a:t>napkollektor</a:t>
          </a:r>
          <a:endParaRPr lang="hu-HU" sz="3200" b="1" dirty="0">
            <a:solidFill>
              <a:schemeClr val="tx1"/>
            </a:solidFill>
          </a:endParaRPr>
        </a:p>
      </dgm:t>
    </dgm:pt>
    <dgm:pt modelId="{0A04AD58-219C-44C8-A27A-C4B908DE7919}" type="parTrans" cxnId="{A18E2404-69AD-4235-A4ED-7D40370D7BDC}">
      <dgm:prSet/>
      <dgm:spPr/>
      <dgm:t>
        <a:bodyPr/>
        <a:lstStyle/>
        <a:p>
          <a:endParaRPr lang="hu-HU"/>
        </a:p>
      </dgm:t>
    </dgm:pt>
    <dgm:pt modelId="{895D526C-155E-4E0F-B24B-73BFC03048D5}" type="sibTrans" cxnId="{A18E2404-69AD-4235-A4ED-7D40370D7BDC}">
      <dgm:prSet/>
      <dgm:spPr/>
      <dgm:t>
        <a:bodyPr/>
        <a:lstStyle/>
        <a:p>
          <a:endParaRPr lang="hu-HU"/>
        </a:p>
      </dgm:t>
    </dgm:pt>
    <dgm:pt modelId="{98959B58-C6B3-4B31-A7C1-36E1397E6437}" type="pres">
      <dgm:prSet presAssocID="{DD28C0B2-508D-4A89-AEC3-F5E65618EA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A288BD-2E8C-440A-8315-E90E5366FA35}" type="pres">
      <dgm:prSet presAssocID="{C15DFD18-C515-4F87-8AA8-E2F20CE75C45}" presName="composite" presStyleCnt="0"/>
      <dgm:spPr/>
    </dgm:pt>
    <dgm:pt modelId="{8D9CFBF5-C555-48F0-B3FE-97410CD46515}" type="pres">
      <dgm:prSet presAssocID="{C15DFD18-C515-4F87-8AA8-E2F20CE75C45}" presName="rect1" presStyleLbl="bgShp" presStyleIdx="0" presStyleCnt="3" custScaleX="83587" custScaleY="105092" custLinFactNeighborX="50761" custLinFactNeighborY="-810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E5D3A222-205B-4768-A506-6AAD9865C021}" type="pres">
      <dgm:prSet presAssocID="{C15DFD18-C515-4F87-8AA8-E2F20CE75C45}" presName="rect2" presStyleLbl="trBgShp" presStyleIdx="0" presStyleCnt="3" custScaleX="79142" custLinFactY="1857" custLinFactNeighborX="50852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1338B2-9435-4C37-89D1-4F75D458D946}" type="pres">
      <dgm:prSet presAssocID="{401FDEDF-0CE1-47E1-9FE0-20AC48A5103F}" presName="sibTrans" presStyleCnt="0"/>
      <dgm:spPr/>
    </dgm:pt>
    <dgm:pt modelId="{95B01BC0-F499-41DF-BB76-2518DCA02FD1}" type="pres">
      <dgm:prSet presAssocID="{D40464BE-12B2-465C-8743-E8B670D4475A}" presName="composite" presStyleCnt="0"/>
      <dgm:spPr/>
    </dgm:pt>
    <dgm:pt modelId="{F5E5BD3A-0FED-4175-8057-C04BD78AFF05}" type="pres">
      <dgm:prSet presAssocID="{D40464BE-12B2-465C-8743-E8B670D4475A}" presName="rect1" presStyleLbl="bgShp" presStyleIdx="1" presStyleCnt="3" custLinFactX="-13438" custLinFactY="14079" custLinFactNeighborX="-100000" custLinFactNeighborY="100000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4F41700C-09E7-407F-9A58-4C43EDAFBFD8}" type="pres">
      <dgm:prSet presAssocID="{D40464BE-12B2-465C-8743-E8B670D4475A}" presName="rect2" presStyleLbl="trBgShp" presStyleIdx="1" presStyleCnt="3" custLinFactX="-12827" custLinFactY="281375" custLinFactNeighborX="-100000" custLinFactNeighborY="3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8FA90E-2802-4574-BE2F-2A8430407650}" type="pres">
      <dgm:prSet presAssocID="{21A13089-54B9-4EA6-BFED-8051FE8D8EBD}" presName="sibTrans" presStyleCnt="0"/>
      <dgm:spPr/>
    </dgm:pt>
    <dgm:pt modelId="{B790FD39-029A-4BB6-BE41-F1BDD8354F12}" type="pres">
      <dgm:prSet presAssocID="{5B2146F9-E2F7-409C-8A0E-62C08B4507A9}" presName="composite" presStyleCnt="0"/>
      <dgm:spPr/>
    </dgm:pt>
    <dgm:pt modelId="{306D6FFC-184C-4D7E-B51F-1B7F62EECCE5}" type="pres">
      <dgm:prSet presAssocID="{5B2146F9-E2F7-409C-8A0E-62C08B4507A9}" presName="rect1" presStyleLbl="bgShp" presStyleIdx="2" presStyleCnt="3" custScaleX="118984" custScaleY="119752" custLinFactNeighborX="69952" custLinFactNeighborY="-696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821DAC69-74CD-4A7C-A0A4-3D1F111A38ED}" type="pres">
      <dgm:prSet presAssocID="{5B2146F9-E2F7-409C-8A0E-62C08B4507A9}" presName="rect2" presStyleLbl="trBgShp" presStyleIdx="2" presStyleCnt="3" custScaleX="104359" custLinFactNeighborX="67088" custLinFactNeighborY="713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ABBE520-1137-4F0C-9261-BEB4F92EE140}" type="presOf" srcId="{DD28C0B2-508D-4A89-AEC3-F5E65618EAC3}" destId="{98959B58-C6B3-4B31-A7C1-36E1397E6437}" srcOrd="0" destOrd="0" presId="urn:microsoft.com/office/officeart/2008/layout/BendingPictureSemiTransparentText"/>
    <dgm:cxn modelId="{1E49749D-A24F-4140-B98F-D943D723E7A3}" type="presOf" srcId="{D40464BE-12B2-465C-8743-E8B670D4475A}" destId="{4F41700C-09E7-407F-9A58-4C43EDAFBFD8}" srcOrd="0" destOrd="0" presId="urn:microsoft.com/office/officeart/2008/layout/BendingPictureSemiTransparentText"/>
    <dgm:cxn modelId="{B14AF50F-D5FD-4813-837B-A8BD225C42DA}" srcId="{DD28C0B2-508D-4A89-AEC3-F5E65618EAC3}" destId="{D40464BE-12B2-465C-8743-E8B670D4475A}" srcOrd="1" destOrd="0" parTransId="{B10A4E66-C53E-460B-8BB7-24184713235D}" sibTransId="{21A13089-54B9-4EA6-BFED-8051FE8D8EBD}"/>
    <dgm:cxn modelId="{2B0C9C3F-476F-4367-B4BD-9A42D2EF9D1C}" srcId="{DD28C0B2-508D-4A89-AEC3-F5E65618EAC3}" destId="{C15DFD18-C515-4F87-8AA8-E2F20CE75C45}" srcOrd="0" destOrd="0" parTransId="{37695EA5-45F0-48A5-847F-4EDC25921ACF}" sibTransId="{401FDEDF-0CE1-47E1-9FE0-20AC48A5103F}"/>
    <dgm:cxn modelId="{CF9A717D-974D-4FBB-A6F3-69BBA77324EB}" type="presOf" srcId="{C15DFD18-C515-4F87-8AA8-E2F20CE75C45}" destId="{E5D3A222-205B-4768-A506-6AAD9865C021}" srcOrd="0" destOrd="0" presId="urn:microsoft.com/office/officeart/2008/layout/BendingPictureSemiTransparentText"/>
    <dgm:cxn modelId="{A18E2404-69AD-4235-A4ED-7D40370D7BDC}" srcId="{DD28C0B2-508D-4A89-AEC3-F5E65618EAC3}" destId="{5B2146F9-E2F7-409C-8A0E-62C08B4507A9}" srcOrd="2" destOrd="0" parTransId="{0A04AD58-219C-44C8-A27A-C4B908DE7919}" sibTransId="{895D526C-155E-4E0F-B24B-73BFC03048D5}"/>
    <dgm:cxn modelId="{234109E3-BF4E-46C3-B640-DD97B1873DC6}" type="presOf" srcId="{5B2146F9-E2F7-409C-8A0E-62C08B4507A9}" destId="{821DAC69-74CD-4A7C-A0A4-3D1F111A38ED}" srcOrd="0" destOrd="0" presId="urn:microsoft.com/office/officeart/2008/layout/BendingPictureSemiTransparentText"/>
    <dgm:cxn modelId="{2FA985ED-57EA-47E0-93F6-2D22C183E47B}" type="presParOf" srcId="{98959B58-C6B3-4B31-A7C1-36E1397E6437}" destId="{95A288BD-2E8C-440A-8315-E90E5366FA35}" srcOrd="0" destOrd="0" presId="urn:microsoft.com/office/officeart/2008/layout/BendingPictureSemiTransparentText"/>
    <dgm:cxn modelId="{915D96FE-8C9F-4717-8487-F95A13ECEBFF}" type="presParOf" srcId="{95A288BD-2E8C-440A-8315-E90E5366FA35}" destId="{8D9CFBF5-C555-48F0-B3FE-97410CD46515}" srcOrd="0" destOrd="0" presId="urn:microsoft.com/office/officeart/2008/layout/BendingPictureSemiTransparentText"/>
    <dgm:cxn modelId="{773120C3-33AF-418D-848C-BAA0185B3875}" type="presParOf" srcId="{95A288BD-2E8C-440A-8315-E90E5366FA35}" destId="{E5D3A222-205B-4768-A506-6AAD9865C021}" srcOrd="1" destOrd="0" presId="urn:microsoft.com/office/officeart/2008/layout/BendingPictureSemiTransparentText"/>
    <dgm:cxn modelId="{71991A1C-BD52-4ED2-B3DD-CA9A79766BCC}" type="presParOf" srcId="{98959B58-C6B3-4B31-A7C1-36E1397E6437}" destId="{D01338B2-9435-4C37-89D1-4F75D458D946}" srcOrd="1" destOrd="0" presId="urn:microsoft.com/office/officeart/2008/layout/BendingPictureSemiTransparentText"/>
    <dgm:cxn modelId="{EBBA9B1A-28AC-4936-8E1D-3B7F1FA45F0B}" type="presParOf" srcId="{98959B58-C6B3-4B31-A7C1-36E1397E6437}" destId="{95B01BC0-F499-41DF-BB76-2518DCA02FD1}" srcOrd="2" destOrd="0" presId="urn:microsoft.com/office/officeart/2008/layout/BendingPictureSemiTransparentText"/>
    <dgm:cxn modelId="{21CF1CCD-9B19-4D7A-9A88-1C1E3AEA0BA8}" type="presParOf" srcId="{95B01BC0-F499-41DF-BB76-2518DCA02FD1}" destId="{F5E5BD3A-0FED-4175-8057-C04BD78AFF05}" srcOrd="0" destOrd="0" presId="urn:microsoft.com/office/officeart/2008/layout/BendingPictureSemiTransparentText"/>
    <dgm:cxn modelId="{C691B4DB-3574-4709-8390-51086173B146}" type="presParOf" srcId="{95B01BC0-F499-41DF-BB76-2518DCA02FD1}" destId="{4F41700C-09E7-407F-9A58-4C43EDAFBFD8}" srcOrd="1" destOrd="0" presId="urn:microsoft.com/office/officeart/2008/layout/BendingPictureSemiTransparentText"/>
    <dgm:cxn modelId="{26D211B7-7C94-42B9-85C8-8E38BD848F37}" type="presParOf" srcId="{98959B58-C6B3-4B31-A7C1-36E1397E6437}" destId="{3A8FA90E-2802-4574-BE2F-2A8430407650}" srcOrd="3" destOrd="0" presId="urn:microsoft.com/office/officeart/2008/layout/BendingPictureSemiTransparentText"/>
    <dgm:cxn modelId="{E1787AB6-3CB0-467D-B724-BB954CEE880A}" type="presParOf" srcId="{98959B58-C6B3-4B31-A7C1-36E1397E6437}" destId="{B790FD39-029A-4BB6-BE41-F1BDD8354F12}" srcOrd="4" destOrd="0" presId="urn:microsoft.com/office/officeart/2008/layout/BendingPictureSemiTransparentText"/>
    <dgm:cxn modelId="{5B221C24-FA54-431F-8A46-549DAADD990F}" type="presParOf" srcId="{B790FD39-029A-4BB6-BE41-F1BDD8354F12}" destId="{306D6FFC-184C-4D7E-B51F-1B7F62EECCE5}" srcOrd="0" destOrd="0" presId="urn:microsoft.com/office/officeart/2008/layout/BendingPictureSemiTransparentText"/>
    <dgm:cxn modelId="{89C043D6-E733-497F-A994-302C1655EF17}" type="presParOf" srcId="{B790FD39-029A-4BB6-BE41-F1BDD8354F12}" destId="{821DAC69-74CD-4A7C-A0A4-3D1F111A38ED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FBF5-C555-48F0-B3FE-97410CD46515}">
      <dsp:nvSpPr>
        <dsp:cNvPr id="0" name=""/>
        <dsp:cNvSpPr/>
      </dsp:nvSpPr>
      <dsp:spPr>
        <a:xfrm>
          <a:off x="2319694" y="0"/>
          <a:ext cx="2302245" cy="2480980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3A222-205B-4768-A506-6AAD9865C021}">
      <dsp:nvSpPr>
        <dsp:cNvPr id="0" name=""/>
        <dsp:cNvSpPr/>
      </dsp:nvSpPr>
      <dsp:spPr>
        <a:xfrm>
          <a:off x="2383415" y="2292725"/>
          <a:ext cx="2179816" cy="56658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>
              <a:solidFill>
                <a:schemeClr val="tx1"/>
              </a:solidFill>
            </a:rPr>
            <a:t>hőszivattyú</a:t>
          </a:r>
          <a:endParaRPr lang="hu-HU" sz="3200" b="1" kern="1200" dirty="0">
            <a:solidFill>
              <a:schemeClr val="tx1"/>
            </a:solidFill>
          </a:endParaRPr>
        </a:p>
      </dsp:txBody>
      <dsp:txXfrm>
        <a:off x="2383415" y="2292725"/>
        <a:ext cx="2179816" cy="566584"/>
      </dsp:txXfrm>
    </dsp:sp>
    <dsp:sp modelId="{F5E5BD3A-0FED-4175-8057-C04BD78AFF05}">
      <dsp:nvSpPr>
        <dsp:cNvPr id="0" name=""/>
        <dsp:cNvSpPr/>
      </dsp:nvSpPr>
      <dsp:spPr>
        <a:xfrm>
          <a:off x="380320" y="2756223"/>
          <a:ext cx="2754310" cy="2360770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1700C-09E7-407F-9A58-4C43EDAFBFD8}">
      <dsp:nvSpPr>
        <dsp:cNvPr id="0" name=""/>
        <dsp:cNvSpPr/>
      </dsp:nvSpPr>
      <dsp:spPr>
        <a:xfrm>
          <a:off x="397149" y="5009602"/>
          <a:ext cx="2754310" cy="56658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>
              <a:solidFill>
                <a:schemeClr val="tx1"/>
              </a:solidFill>
            </a:rPr>
            <a:t>napelem</a:t>
          </a:r>
          <a:endParaRPr lang="hu-HU" sz="3200" b="1" kern="1200" dirty="0">
            <a:solidFill>
              <a:schemeClr val="tx1"/>
            </a:solidFill>
          </a:endParaRPr>
        </a:p>
      </dsp:txBody>
      <dsp:txXfrm>
        <a:off x="397149" y="5009602"/>
        <a:ext cx="2754310" cy="566584"/>
      </dsp:txXfrm>
    </dsp:sp>
    <dsp:sp modelId="{306D6FFC-184C-4D7E-B51F-1B7F62EECCE5}">
      <dsp:nvSpPr>
        <dsp:cNvPr id="0" name=""/>
        <dsp:cNvSpPr/>
      </dsp:nvSpPr>
      <dsp:spPr>
        <a:xfrm>
          <a:off x="3878423" y="2594958"/>
          <a:ext cx="3277189" cy="282706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DAC69-74CD-4A7C-A0A4-3D1F111A38ED}">
      <dsp:nvSpPr>
        <dsp:cNvPr id="0" name=""/>
        <dsp:cNvSpPr/>
      </dsp:nvSpPr>
      <dsp:spPr>
        <a:xfrm>
          <a:off x="4000948" y="5022846"/>
          <a:ext cx="2874371" cy="56658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>
              <a:solidFill>
                <a:schemeClr val="tx1"/>
              </a:solidFill>
            </a:rPr>
            <a:t>napkollektor</a:t>
          </a:r>
          <a:endParaRPr lang="hu-HU" sz="3200" b="1" kern="1200" dirty="0">
            <a:solidFill>
              <a:schemeClr val="tx1"/>
            </a:solidFill>
          </a:endParaRPr>
        </a:p>
      </dsp:txBody>
      <dsp:txXfrm>
        <a:off x="4000948" y="5022846"/>
        <a:ext cx="2874371" cy="56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73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70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55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2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05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9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2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59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3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25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31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1">
                <a:lumMod val="65000"/>
                <a:lumOff val="35000"/>
              </a:schemeClr>
            </a:gs>
            <a:gs pos="54000">
              <a:schemeClr val="bg1">
                <a:lumMod val="50000"/>
              </a:schemeClr>
            </a:gs>
            <a:gs pos="27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96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B8BC-5E9C-46FD-857F-2628141E3496}" type="datetimeFigureOut">
              <a:rPr lang="hu-HU" smtClean="0"/>
              <a:t>2022.07.15.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C7B9-A668-43A2-8B81-B9A943ACF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1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9213"/>
            <a:ext cx="2592388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920385"/>
            <a:ext cx="40132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96666" y="218746"/>
            <a:ext cx="2255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Lakosság</a:t>
            </a:r>
            <a:endParaRPr lang="hu-HU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666" y="1228298"/>
            <a:ext cx="3320991" cy="26749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79" y="4143371"/>
            <a:ext cx="3296448" cy="247233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666" y="4143371"/>
            <a:ext cx="2079045" cy="2472335"/>
          </a:xfrm>
          <a:prstGeom prst="rect">
            <a:avLst/>
          </a:prstGeom>
        </p:spPr>
      </p:pic>
      <p:pic>
        <p:nvPicPr>
          <p:cNvPr id="10" name="Kép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1102" y="1228298"/>
            <a:ext cx="3734451" cy="271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495" y="4123830"/>
            <a:ext cx="1726582" cy="24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11852" y="200017"/>
            <a:ext cx="5212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800" b="1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Mezőgazdaság, Ipar</a:t>
            </a:r>
            <a:endParaRPr lang="hu-HU" sz="4800" b="1" dirty="0">
              <a:solidFill>
                <a:prstClr val="white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166" y="1281868"/>
            <a:ext cx="3793574" cy="223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Kép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4493" y="3770955"/>
            <a:ext cx="4301142" cy="286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4424" y="3770955"/>
            <a:ext cx="1911986" cy="286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9" y="1327785"/>
            <a:ext cx="3360632" cy="22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48751" y="161120"/>
            <a:ext cx="3294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Vendéglátás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8751" y="1146412"/>
            <a:ext cx="3391739" cy="256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301" y="4084851"/>
            <a:ext cx="3573267" cy="24838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301" y="1146412"/>
            <a:ext cx="3573267" cy="256577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50" y="4084851"/>
            <a:ext cx="3391740" cy="24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07809" y="147473"/>
            <a:ext cx="3444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800" b="1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Intézmények</a:t>
            </a:r>
            <a:endParaRPr lang="hu-HU" sz="4800" b="1" dirty="0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  <p:pic>
        <p:nvPicPr>
          <p:cNvPr id="4" name="Picture 10" descr="keszthely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1806" y="1142246"/>
            <a:ext cx="3228904" cy="282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6" y="4220209"/>
            <a:ext cx="3228904" cy="233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6" y="1142246"/>
            <a:ext cx="3379181" cy="282925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066" y="4220209"/>
            <a:ext cx="2999980" cy="233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0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94961" y="31654"/>
            <a:ext cx="5167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800" b="1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</a:rPr>
              <a:t>Sportlétesítmények</a:t>
            </a:r>
            <a:endParaRPr lang="hu-HU" sz="4800" b="1" dirty="0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  <p:pic>
        <p:nvPicPr>
          <p:cNvPr id="4" name="Picture 5" descr="20150225_15320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9617" y="3534770"/>
            <a:ext cx="2756849" cy="295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4"/>
          <a:stretch/>
        </p:blipFill>
        <p:spPr>
          <a:xfrm>
            <a:off x="1719617" y="1040072"/>
            <a:ext cx="3651067" cy="21671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830" y="3534770"/>
            <a:ext cx="4053385" cy="29569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690" y="1012776"/>
            <a:ext cx="3145869" cy="21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85" y="2291486"/>
            <a:ext cx="4572000" cy="3429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2" b="-1"/>
          <a:stretch/>
        </p:blipFill>
        <p:spPr>
          <a:xfrm>
            <a:off x="1726068" y="2481411"/>
            <a:ext cx="3623854" cy="270565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38" y="4124600"/>
            <a:ext cx="1564506" cy="159588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603636" y="461944"/>
            <a:ext cx="4810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Társadalmi kötelezettségvállalás</a:t>
            </a:r>
            <a:endParaRPr lang="hu-HU" sz="40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8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1" y="0"/>
            <a:ext cx="6984370" cy="34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763"/>
            <a:ext cx="2592388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450881"/>
            <a:ext cx="40132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541748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info</a:t>
            </a:r>
            <a:r>
              <a:rPr lang="hu-HU" sz="40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@</a:t>
            </a:r>
            <a:r>
              <a:rPr lang="hu-HU" sz="4000" b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vulcano.hu</a:t>
            </a:r>
            <a:endParaRPr lang="hu-HU" sz="40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594537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www.vulcano.hu</a:t>
            </a:r>
            <a:endParaRPr lang="hu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1">
                <a:lumMod val="65000"/>
                <a:lumOff val="35000"/>
              </a:schemeClr>
            </a:gs>
            <a:gs pos="50000">
              <a:schemeClr val="bg1">
                <a:lumMod val="50000"/>
              </a:schemeClr>
            </a:gs>
            <a:gs pos="25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5" y="-8433"/>
            <a:ext cx="1079500" cy="68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5" y="-8433"/>
            <a:ext cx="1079500" cy="687087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59545" y="477798"/>
            <a:ext cx="829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Megújuló energia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59542" y="1391427"/>
            <a:ext cx="8084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chemeClr val="bg1"/>
                </a:solidFill>
              </a:rPr>
              <a:t>Mindennapi energia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59541" y="2397389"/>
            <a:ext cx="8084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chemeClr val="bg1"/>
                </a:solidFill>
              </a:rPr>
              <a:t>Mindennapi kenyér</a:t>
            </a: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59540" y="3751083"/>
            <a:ext cx="808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rgbClr val="C00000"/>
                </a:solidFill>
              </a:rPr>
              <a:t>Emberi beavatkozás nélküli újrakeletkezés</a:t>
            </a:r>
            <a:endParaRPr lang="hu-H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5" y="-8433"/>
            <a:ext cx="1079500" cy="68708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82" y="4445"/>
            <a:ext cx="2621618" cy="685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99" y="4445"/>
            <a:ext cx="2716604" cy="685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3" y="-8433"/>
            <a:ext cx="2735566" cy="6858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551556" y="2725923"/>
            <a:ext cx="7212169" cy="830997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chemeClr val="bg1"/>
                </a:solidFill>
              </a:rPr>
              <a:t>3 850 000 </a:t>
            </a:r>
            <a:r>
              <a:rPr lang="hu-HU" sz="4800" b="1" dirty="0" err="1" smtClean="0">
                <a:solidFill>
                  <a:schemeClr val="bg1"/>
                </a:solidFill>
              </a:rPr>
              <a:t>exajoule</a:t>
            </a:r>
            <a:r>
              <a:rPr lang="hu-HU" sz="4800" b="1" dirty="0" smtClean="0">
                <a:solidFill>
                  <a:schemeClr val="bg1"/>
                </a:solidFill>
              </a:rPr>
              <a:t>/ év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545112" y="3970074"/>
            <a:ext cx="7212169" cy="2308324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A Földre jutó </a:t>
            </a:r>
            <a:r>
              <a:rPr lang="hu-HU" sz="3600" b="1" dirty="0" smtClean="0">
                <a:solidFill>
                  <a:srgbClr val="FF0000"/>
                </a:solidFill>
              </a:rPr>
              <a:t>egy óra </a:t>
            </a:r>
            <a:r>
              <a:rPr lang="hu-HU" sz="3600" b="1" dirty="0" smtClean="0"/>
              <a:t>napsugárzás  </a:t>
            </a:r>
          </a:p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több energiát jelent, </a:t>
            </a:r>
          </a:p>
          <a:p>
            <a:pPr algn="ctr"/>
            <a:r>
              <a:rPr lang="hu-HU" sz="3600" b="1" dirty="0" smtClean="0"/>
              <a:t>mint amennyit a teljes emberiség </a:t>
            </a:r>
          </a:p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egy év </a:t>
            </a:r>
            <a:r>
              <a:rPr lang="hu-HU" sz="3600" b="1" dirty="0" smtClean="0"/>
              <a:t>alatt felhasznál</a:t>
            </a:r>
            <a:endParaRPr lang="hu-HU" sz="36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545113" y="737636"/>
            <a:ext cx="7212168" cy="1015663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chemeClr val="bg1"/>
                </a:solidFill>
              </a:rPr>
              <a:t>Kulcskérdés a NAP</a:t>
            </a:r>
            <a:endParaRPr lang="hu-H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5" y="-25758"/>
            <a:ext cx="1079500" cy="690108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59545" y="104376"/>
            <a:ext cx="808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Megújuló energiát hasznosító eszközök</a:t>
            </a:r>
            <a:endParaRPr lang="hu-HU" sz="36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22608316"/>
              </p:ext>
            </p:extLst>
          </p:nvPr>
        </p:nvGraphicFramePr>
        <p:xfrm>
          <a:off x="1511449" y="1018300"/>
          <a:ext cx="7180645" cy="558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05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4514"/>
            <a:ext cx="1079500" cy="687251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66621" y="219406"/>
            <a:ext cx="807737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Egyszerű</a:t>
            </a:r>
          </a:p>
          <a:p>
            <a:pPr algn="ctr"/>
            <a:r>
              <a:rPr lang="hu-HU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Olcsó</a:t>
            </a:r>
          </a:p>
          <a:p>
            <a:pPr algn="ctr"/>
            <a:r>
              <a:rPr lang="hu-HU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Érthető</a:t>
            </a:r>
          </a:p>
          <a:p>
            <a:pPr algn="ctr"/>
            <a:r>
              <a:rPr lang="hu-HU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Gazdaságos</a:t>
            </a:r>
          </a:p>
          <a:p>
            <a:pPr algn="ctr"/>
            <a:r>
              <a:rPr lang="hu-HU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Elérhető</a:t>
            </a:r>
          </a:p>
          <a:p>
            <a:pPr algn="ctr"/>
            <a:r>
              <a:rPr lang="hu-HU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Finanszírozható</a:t>
            </a:r>
          </a:p>
          <a:p>
            <a:pPr algn="ctr"/>
            <a:r>
              <a:rPr lang="hu-HU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Hatásfok</a:t>
            </a:r>
          </a:p>
          <a:p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38045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5" y="-27296"/>
            <a:ext cx="1079500" cy="690262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89102" y="0"/>
            <a:ext cx="6212700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Hőszivattyú</a:t>
            </a:r>
            <a:endParaRPr lang="hu-HU" sz="44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9926" y="769441"/>
            <a:ext cx="5085369" cy="603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8" y="1132764"/>
            <a:ext cx="7654894" cy="52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310" y="953038"/>
            <a:ext cx="7383440" cy="552503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953038"/>
            <a:ext cx="7383440" cy="565620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45679" y="110980"/>
            <a:ext cx="4959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Napelem</a:t>
            </a:r>
            <a:endParaRPr lang="hu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20" y="1028981"/>
            <a:ext cx="6257029" cy="52216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1392069" y="27690"/>
            <a:ext cx="3232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Napkollektor</a:t>
            </a:r>
            <a:endParaRPr lang="hu-HU" sz="44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10" descr="keszthely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69" y="1028981"/>
            <a:ext cx="7083188" cy="57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-12879"/>
            <a:ext cx="1079500" cy="68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2407</TotalTime>
  <Words>66</Words>
  <Application>Microsoft Office PowerPoint</Application>
  <PresentationFormat>Diavetítés a képernyőre (4:3 oldalarány)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Acer</dc:creator>
  <cp:lastModifiedBy>HZ</cp:lastModifiedBy>
  <cp:revision>87</cp:revision>
  <dcterms:created xsi:type="dcterms:W3CDTF">2017-08-07T09:01:34Z</dcterms:created>
  <dcterms:modified xsi:type="dcterms:W3CDTF">2022-07-15T10:54:11Z</dcterms:modified>
</cp:coreProperties>
</file>