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65" r:id="rId3"/>
    <p:sldId id="257" r:id="rId4"/>
    <p:sldId id="286" r:id="rId5"/>
    <p:sldId id="266" r:id="rId6"/>
    <p:sldId id="290" r:id="rId7"/>
    <p:sldId id="287" r:id="rId8"/>
    <p:sldId id="366" r:id="rId9"/>
    <p:sldId id="291" r:id="rId10"/>
    <p:sldId id="319" r:id="rId11"/>
    <p:sldId id="318" r:id="rId12"/>
    <p:sldId id="371" r:id="rId13"/>
    <p:sldId id="372" r:id="rId14"/>
    <p:sldId id="374" r:id="rId15"/>
    <p:sldId id="375" r:id="rId16"/>
    <p:sldId id="258" r:id="rId17"/>
    <p:sldId id="377" r:id="rId18"/>
    <p:sldId id="315" r:id="rId1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830" autoAdjust="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1C6F9-4680-412A-8AFD-D099039771E0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9589A-A985-48E5-94D4-50ABA3586E4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0298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12C43F-537B-448A-81E9-9B33C66AC0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EDE14C2-5F5F-4446-88FF-1CDEF0FEA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D0D9FBB-18EF-40E6-8E41-852F3518A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83D6B1E-4603-4925-922B-D1F357E94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A21B8ED-E2CA-4E21-A769-332686C5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445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EF449F-B3EC-465D-B683-2E6BCAF8E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E737764-FBB3-4C94-8CC9-B7BF7F120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1A184BF-60F7-4612-BF60-08ED4DE94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8269677-DAE8-4CB2-99F1-BE592987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C69B22-8D9D-458E-9ED5-82AD1539D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820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A2C5AD47-4A81-4583-B2B0-8DAF77781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25456A15-764A-4240-A899-CE2438EB01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67DE03B-7183-4799-A7A7-A5B785226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B26DF73-9E09-4FE8-A931-1FCE80636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48A04D8-722E-42B3-9E5D-DE1E2A6EF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4083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A8A5207-5966-4E80-9A61-9425278BC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E3079A-6421-476D-AFB8-896B8BC07D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41CC71C-A52C-4C85-BB3B-52D93DE39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E5C0D1-0F0D-4C31-908B-6395D701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A8D695-EDD9-424C-A8D9-072F7620B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5492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D00F11-EBDC-4886-82A8-E289207F3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FE25434-38F3-4671-A9C8-E207CCF8D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8C618CF-B535-48E7-ABE6-9463EA5CE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98BDDC-81DC-4CC9-A280-FCFF51898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4376BE8-3A5C-4E34-9931-8BC5B8900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2427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ADF6D3-7100-498D-A65D-75F19976B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377667-58D0-49F7-BF05-6239EEC5A2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F732454-D545-4EE4-BB36-D555099DE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A629A9B6-F311-4FCC-8BD7-944253D81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D20F06B-A448-4EFA-9DAD-D5D98956C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656DCAF-6E89-4347-BFBA-5852C58C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4557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066B6A4-9563-4B6B-AEF1-726A2F4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1C1471F-2F00-4747-AF0F-09718BD2C1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01C638-FB30-4F0E-9878-96A876806B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3AE9C2B6-0718-4820-9C1A-5B62101AD4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698AC52-C4E1-4B29-BDEF-3C01BD62F6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C3E1B93-D433-4B35-B7BC-62174C4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C735AD0B-DB59-43C8-8264-E5757DCF8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3C2B1C9-C88F-4481-BE6F-0D13ECD5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099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1EC1435-23E1-497D-89AD-7F8A7C79C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0D1B896-F559-4B7A-B4B7-B1B23EFE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16949B4-C835-4240-9AAB-36AD483E6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FC6B0BD3-CF9F-4725-9043-2DA720826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707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7B75C605-A1E3-41B0-ADB9-45286D420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7D0DB465-9128-47A7-B4EB-F11054A9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3C87411-E511-4702-AC90-6E9395C93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481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D801B89-5758-4B7A-913D-FBFFCE846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E936E3E-D40F-44F5-BE0B-1CCE30534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C23D1C70-91D5-4D1D-B02F-28E4D1B9E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1FB9899-FA33-4A27-A5DC-8271D66FB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5D998F8-E79B-4F3F-8AF0-A5971872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0F60103-1F8C-4226-954D-B52A508BC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358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B39329E-9E4F-4B41-A8DE-F330D4ED2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B850AF83-6182-4E18-A39C-14C0E868C2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CD569D0-B4F6-4F59-82BC-7599A8C23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947181E-4F14-486E-A646-11CD5CA46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0B27ADEC-4A9D-45DE-AEED-01FC18F48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C4AD28F-A3E5-42EE-B4F1-25644DE15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2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E2888CC-DFE9-4186-B903-4FBE7851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0A8CA7FA-97ED-4487-AF10-6F4F24280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977CAA0-78B6-4188-9149-36787271E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3BF32-A002-4E63-9D6D-4B2DC54FAD89}" type="datetimeFigureOut">
              <a:rPr lang="hu-HU" smtClean="0"/>
              <a:t>2025.02.04.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0ACB7C2-B8C6-4574-8573-5BC2307ECA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C7249B-5E40-4073-8862-F63C57186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6908D-5A9A-41A1-8DA4-C4AE5E4C95A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96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480A652-C58B-4AE5-9E68-F09D71391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68910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Vas Vármegyei Kormányhivatal Tűzvédelmi, Iparbiztonsági és Vízügyi Hatósági Főosztály hatásköreinek, illetékességi területeinek, feladatainak áttekintése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58BF0D1-4B24-4D9A-9018-1A47CA2D8E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789853"/>
            <a:ext cx="9144000" cy="1368910"/>
          </a:xfrm>
        </p:spPr>
        <p:txBody>
          <a:bodyPr>
            <a:norm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Előadó: Roboz József</a:t>
            </a:r>
          </a:p>
          <a:p>
            <a:r>
              <a:rPr lang="hu-HU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főosztályvezető</a:t>
            </a:r>
            <a:endParaRPr lang="hu-H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4CB0F2B-B7E9-CECB-C19F-1318770C41A4}"/>
              </a:ext>
            </a:extLst>
          </p:cNvPr>
          <p:cNvSpPr txBox="1"/>
          <p:nvPr/>
        </p:nvSpPr>
        <p:spPr>
          <a:xfrm>
            <a:off x="5903843" y="5273972"/>
            <a:ext cx="4506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Szombathely, 2025. február 13.</a:t>
            </a:r>
          </a:p>
        </p:txBody>
      </p:sp>
    </p:spTree>
    <p:extLst>
      <p:ext uri="{BB962C8B-B14F-4D97-AF65-F5344CB8AC3E}">
        <p14:creationId xmlns:p14="http://schemas.microsoft.com/office/powerpoint/2010/main" val="1273716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F6C8439-E687-E778-E915-667A372E9F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0588"/>
            <a:ext cx="10515600" cy="631682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Tűzvédelmi szakhatósági hatáskörök csak kormányhivatal!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pirotechnikai engedélyezés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telephelyengedélyezés</a:t>
            </a:r>
          </a:p>
          <a:p>
            <a:pPr algn="just"/>
            <a:r>
              <a:rPr lang="hu-HU" sz="2400" b="1" i="0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zenés-táncos rendezvény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veszélyes töltetű folyadék, olvadék tárolótartály létesítési és használatbavételi eljárás	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repülőtér és leszállóhely engedélyezési eljárások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üzlet működési engedélyezés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bányafelügyeleti engedélyezési eljárások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hőtermelő létesítmények engedélyezése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kiemelt ügyek engedélyezési eljárás </a:t>
            </a:r>
            <a:r>
              <a:rPr lang="hu-H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(építés)</a:t>
            </a:r>
          </a:p>
        </p:txBody>
      </p:sp>
    </p:spTree>
    <p:extLst>
      <p:ext uri="{BB962C8B-B14F-4D97-AF65-F5344CB8AC3E}">
        <p14:creationId xmlns:p14="http://schemas.microsoft.com/office/powerpoint/2010/main" val="23783999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AE17FA-530C-B2A3-CD88-F9A0FE901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604"/>
            <a:ext cx="10515600" cy="66433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Tűzvédelmi szakkérdés vizsgálata</a:t>
            </a:r>
          </a:p>
          <a:p>
            <a:pPr algn="just"/>
            <a:r>
              <a:rPr lang="hu-H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erőművek eljárása szakkérdés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köznevelési intézmény szakkérdés</a:t>
            </a:r>
          </a:p>
          <a:p>
            <a:pPr algn="just"/>
            <a:r>
              <a:rPr lang="hu-H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szociális, gyermekjóléti intézmények szakkérdés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sajátos ipari építmények szakkérdés</a:t>
            </a:r>
          </a:p>
          <a:p>
            <a:pPr algn="just"/>
            <a:r>
              <a:rPr lang="hu-H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éghető töltetű nyomástartó berendezés szakkérdés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veszélyes folyadék és olvadék tároló tartály szakkérdés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építésügyi tűzvédelmi szakkérdés, </a:t>
            </a:r>
            <a:r>
              <a:rPr lang="hu-HU" sz="24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kiemelt ügyek kivételével</a:t>
            </a:r>
          </a:p>
          <a:p>
            <a:pPr marL="0" indent="0" algn="just">
              <a:buNone/>
            </a:pPr>
            <a:endParaRPr lang="hu-HU" sz="2400" b="1" i="0" u="none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3394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rtalom helye 2">
            <a:extLst>
              <a:ext uri="{FF2B5EF4-FFF2-40B4-BE49-F238E27FC236}">
                <a16:creationId xmlns:a16="http://schemas.microsoft.com/office/drawing/2014/main" id="{81B2A911-D867-4B01-A044-B8797169446D}"/>
              </a:ext>
            </a:extLst>
          </p:cNvPr>
          <p:cNvSpPr txBox="1">
            <a:spLocks/>
          </p:cNvSpPr>
          <p:nvPr/>
        </p:nvSpPr>
        <p:spPr>
          <a:xfrm>
            <a:off x="448235" y="268941"/>
            <a:ext cx="11367247" cy="637390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b="1" i="1" u="sng" dirty="0">
                <a:latin typeface="Arial" panose="020B0604020202020204" pitchFamily="34" charset="0"/>
                <a:cs typeface="Arial" panose="020B0604020202020204" pitchFamily="34" charset="0"/>
              </a:rPr>
              <a:t>iparbiztonsági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hatóság hatásköre 2024. október 01-el a Kormányhivatalhoz került.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Szakmai irányító: Közigazgatási és Területfejlesztési Minisztérium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Az iparbiztonsági hatóság feladatköre: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 A veszélyes anyagokat előállító, feldolgozó, tároló üzemeket érint (továbbiakban: VÜSZ)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VÜSZ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azonosítása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és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tevékenység engedélyezése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VÜSZ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súlyos balesetek veszélyének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azonosítása és kockázatuk elemzése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(programmal);</a:t>
            </a:r>
          </a:p>
          <a:p>
            <a:pPr algn="just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VÜSZ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kapcsolatos súlyos balesetek megelőzését biztosító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üzemeltetői kötelmek hatósági kontrollja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VÜSZ súlyos baleseteinek értékelése, dominóhatás vizsgálata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belső védelmi tervezés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(BVT)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, a külső védelmi tervezés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(KVT),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tervek végrehajtási feltételeinek meglétének vizsgálata;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közreműködés a településrendezés tervezési feladatok ellátásában;</a:t>
            </a:r>
          </a:p>
          <a:p>
            <a:pPr algn="just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lakossági tájékoztatás és a nyilvánosság biztosításának felügyelete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VÜSZ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az üzemek a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(BVT)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illetve a súlyos káresemény elhárítási terv gyakorlatának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ellenőrzése, felügyelete.</a:t>
            </a:r>
          </a:p>
          <a:p>
            <a:pPr algn="just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VÜSZ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kapcsolatos </a:t>
            </a:r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események és súlyos balesetek kivizsgálása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Szakkérdés vizsgálata, szakhatósági részvétel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a társhatóságok eljárásaiban;</a:t>
            </a:r>
          </a:p>
          <a:p>
            <a:pPr marL="0" indent="0" algn="just">
              <a:buNone/>
            </a:pPr>
            <a:endParaRPr lang="hu-HU" sz="1800" dirty="0">
              <a:cs typeface="Arial" panose="020B0604020202020204" pitchFamily="34" charset="0"/>
            </a:endParaRPr>
          </a:p>
          <a:p>
            <a:pPr algn="just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hu-HU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hu-HU" sz="2200" dirty="0"/>
          </a:p>
          <a:p>
            <a:pPr algn="just"/>
            <a:endParaRPr lang="hu-HU" sz="2200" dirty="0"/>
          </a:p>
        </p:txBody>
      </p:sp>
    </p:spTree>
    <p:extLst>
      <p:ext uri="{BB962C8B-B14F-4D97-AF65-F5344CB8AC3E}">
        <p14:creationId xmlns:p14="http://schemas.microsoft.com/office/powerpoint/2010/main" val="3422906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D8CEC3F-13F9-4FC8-B501-725BFDE95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400"/>
            <a:ext cx="10515600" cy="627529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000" b="1" dirty="0">
                <a:latin typeface="Arial" panose="020B0604020202020204" pitchFamily="34" charset="0"/>
                <a:cs typeface="Arial" panose="020B0604020202020204" pitchFamily="34" charset="0"/>
              </a:rPr>
              <a:t>A veszélyes anyagokkal foglalkozó üzemek és a küszöbérték alatti üzemek elhelyezkedése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6A6311E-84CB-456B-BB97-CC830C224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00" y="779929"/>
            <a:ext cx="7023199" cy="5784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383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B6091AF2-920A-43EA-8F16-214E49319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560" y="365125"/>
            <a:ext cx="6295239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i="1" dirty="0">
                <a:latin typeface="Arial" panose="020B0604020202020204" pitchFamily="34" charset="0"/>
                <a:cs typeface="Arial" panose="020B0604020202020204" pitchFamily="34" charset="0"/>
              </a:rPr>
              <a:t>A vízügyi és vízvédelmi hatáskör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C267AF14-5E45-459D-BC9C-C606E66F1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560" y="1825625"/>
            <a:ext cx="6295238" cy="4667250"/>
          </a:xfrm>
        </p:spPr>
        <p:txBody>
          <a:bodyPr>
            <a:noAutofit/>
          </a:bodyPr>
          <a:lstStyle/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2024. október 1-től a vízügyi és vízvédelmi hatósági, szakhatósági feladatok ellátása a vármegyei kormányhivatalokhoz került.</a:t>
            </a:r>
          </a:p>
          <a:p>
            <a:pPr marL="269875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Szakmai irányító az Energiaügyi Minisztérium.</a:t>
            </a:r>
          </a:p>
          <a:p>
            <a:pPr algn="just"/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Vas Vármegyei Kormányhivatal e feladatát 499 településen látja el, jelenleg 17 fővel.</a:t>
            </a:r>
          </a:p>
          <a:p>
            <a:pPr algn="just"/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Vas vármegyéből </a:t>
            </a:r>
            <a:r>
              <a:rPr lang="hu-HU" sz="2200" u="sng" dirty="0">
                <a:latin typeface="Arial" panose="020B0604020202020204" pitchFamily="34" charset="0"/>
                <a:cs typeface="Arial" panose="020B0604020202020204" pitchFamily="34" charset="0"/>
              </a:rPr>
              <a:t>vízügyi szempontból Győr-Moson-Sopron vármegyéhez tartozik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69875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Csánig, Csönge, Jákfa, Kenyeri, Nick, Ostffyasszonyfa, Pápoc, Rábapaty, Répcelak, Uraiújfalu.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CB075D53-1338-7DFA-177A-CACC3957E2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044323" y="1044324"/>
            <a:ext cx="6862874" cy="477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812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ép 9">
            <a:extLst>
              <a:ext uri="{FF2B5EF4-FFF2-40B4-BE49-F238E27FC236}">
                <a16:creationId xmlns:a16="http://schemas.microsoft.com/office/drawing/2014/main" id="{1A21D83D-5E42-4B69-8188-D282746285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51999" y="4920734"/>
            <a:ext cx="1440000" cy="1156731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89A8611E-71B1-F4B5-E014-4D88363251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000" y="5896067"/>
            <a:ext cx="1440000" cy="958175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D9324B2F-13B0-ADF8-6721-5D5A782F07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998" y="4093748"/>
            <a:ext cx="1440000" cy="859392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CFAE3BDC-4E1A-4171-BF22-18BEED894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200" i="1" dirty="0">
                <a:latin typeface="Arial" panose="020B0604020202020204" pitchFamily="34" charset="0"/>
                <a:cs typeface="Arial" panose="020B0604020202020204" pitchFamily="34" charset="0"/>
              </a:rPr>
              <a:t>A vízügyi hatóság főbb feladatai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E30BE78-8BF6-4D1A-9287-B19044D7C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6145" y="1690688"/>
            <a:ext cx="8594271" cy="4925265"/>
          </a:xfrm>
        </p:spPr>
        <p:txBody>
          <a:bodyPr>
            <a:noAutofit/>
          </a:bodyPr>
          <a:lstStyle/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Vízjogi engedélyezési eljárások lefolytatása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Vízügyi felügyeleti eljárások lefolytatása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Vízminőségi káresemények kivizsgálása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Vízbázisok kijelölése.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Közhiteles vízikönyvi nyilvántartás vezetése.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Vízkészletjárulékkal kapcsolatos adóhatósági teendők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Szakági véleményező, illetve szakhatósági részvétel a társhatóságok eljárásaiban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nem közművel összegyűjtött háztartási szennyvízhez kapcsolódó közszolgáltatási tevékenység felügyelete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A csapadékvíz-elvezető rendszert üzemeltető önkormányzatok e-közmű rendszerrel kapcsolatos adatszolgáltatásainak felügyelete</a:t>
            </a:r>
          </a:p>
          <a:p>
            <a:pPr marL="0" indent="0" algn="just">
              <a:buNone/>
            </a:pPr>
            <a:endParaRPr lang="hu-HU" sz="2200" dirty="0"/>
          </a:p>
          <a:p>
            <a:pPr algn="just"/>
            <a:endParaRPr lang="hu-HU" sz="22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D96AFDD-1E60-BEEB-5656-BD037021D2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000" y="1563241"/>
            <a:ext cx="1440000" cy="108000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28B0713-F614-9555-AFA0-43A55E42771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2000" y="2649270"/>
            <a:ext cx="1440000" cy="10800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9A37591D-1344-B23D-2C44-923DE88B9ED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1999" y="3614608"/>
            <a:ext cx="1440000" cy="66000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93E0E624-304C-4174-4ACF-5A9CCC6A42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0679518" y="71189"/>
            <a:ext cx="1584963" cy="1440000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394D97C5-EC46-45DF-82D5-B04CC65FD50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07991"/>
            <a:ext cx="1440000" cy="108000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F3BAAC4A-74C3-48F1-A9AA-1EA4530DCC0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439" y="5773178"/>
            <a:ext cx="1440000" cy="1081064"/>
          </a:xfrm>
          <a:prstGeom prst="rect">
            <a:avLst/>
          </a:prstGeom>
        </p:spPr>
      </p:pic>
      <p:pic>
        <p:nvPicPr>
          <p:cNvPr id="22" name="Kép 21">
            <a:extLst>
              <a:ext uri="{FF2B5EF4-FFF2-40B4-BE49-F238E27FC236}">
                <a16:creationId xmlns:a16="http://schemas.microsoft.com/office/drawing/2014/main" id="{A128341C-5D31-4D75-913F-A81EB3752ECE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40000" cy="1080000"/>
          </a:xfrm>
          <a:prstGeom prst="rect">
            <a:avLst/>
          </a:prstGeom>
        </p:spPr>
      </p:pic>
      <p:pic>
        <p:nvPicPr>
          <p:cNvPr id="24" name="Kép 23">
            <a:extLst>
              <a:ext uri="{FF2B5EF4-FFF2-40B4-BE49-F238E27FC236}">
                <a16:creationId xmlns:a16="http://schemas.microsoft.com/office/drawing/2014/main" id="{CD5EB23F-0FDE-4FED-B7EA-6962279334E6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70121"/>
            <a:ext cx="1440000" cy="1080000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52E08028-C96F-4140-8B9F-CA5C4F370FA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39" y="4692732"/>
            <a:ext cx="1440000" cy="108000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793A2AE2-A11C-4ED6-8FF6-8F62BBFF29CA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4143"/>
            <a:ext cx="1440000" cy="773943"/>
          </a:xfrm>
          <a:prstGeom prst="rect">
            <a:avLst/>
          </a:prstGeom>
        </p:spPr>
      </p:pic>
      <p:pic>
        <p:nvPicPr>
          <p:cNvPr id="28" name="Kép 27">
            <a:extLst>
              <a:ext uri="{FF2B5EF4-FFF2-40B4-BE49-F238E27FC236}">
                <a16:creationId xmlns:a16="http://schemas.microsoft.com/office/drawing/2014/main" id="{47B3AA93-156D-4939-A59A-747AC9FB9033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87991"/>
            <a:ext cx="1440000" cy="90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4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B8498F-E7A9-7F12-0725-3F5C18C4C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A60C4DD5-B20B-3514-2D1D-2A68C230D6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8541"/>
            <a:ext cx="2913185" cy="194212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2C14F85-349E-9FF2-3493-B79D1B3C4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i="1" dirty="0">
                <a:latin typeface="Arial" panose="020B0604020202020204" pitchFamily="34" charset="0"/>
                <a:cs typeface="Arial" panose="020B0604020202020204" pitchFamily="34" charset="0"/>
              </a:rPr>
              <a:t>Nem a vízügyi hatóság feladata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C1C44D4-08EE-12D8-B978-A7E053C088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Kizárólag mezőgazdasági célú vízkivételt biztosító kút engedélyezése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Geotermikus energiahasznosítást célzó kút engedélyezése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Szennyvíztisztító kisberendezés egyedi telepítésének engedélyezése</a:t>
            </a:r>
          </a:p>
          <a:p>
            <a:pPr algn="just"/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Házi ivóvízigényt kielégítő, nem vízbázison lévő talajvizes vagy parti szűrésű kutak engedélyezése 500 m</a:t>
            </a:r>
            <a:r>
              <a:rPr lang="hu-HU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/év vízhasználatig</a:t>
            </a:r>
          </a:p>
          <a:p>
            <a:pPr algn="just"/>
            <a:endParaRPr lang="hu-HU" sz="2400" dirty="0"/>
          </a:p>
          <a:p>
            <a:pPr algn="just"/>
            <a:endParaRPr lang="hu-HU" sz="2400" dirty="0"/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EF10AE56-B1E2-A675-F4B5-565C59366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3927" y="4901294"/>
            <a:ext cx="2565754" cy="1800000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C79544C-657E-081E-740F-A42A008A9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638" y="4924419"/>
            <a:ext cx="2399167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131AB4D3-48DE-F622-F72A-29D75177E1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4189" y="4001294"/>
            <a:ext cx="1800000" cy="1800000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1F2DC432-2BFC-EAA2-045A-E5556F0F1A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9419" y="4001294"/>
            <a:ext cx="1800000" cy="2400000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B5EDBE57-D801-4937-A2B8-4E2DECDF44F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1416" y="4924419"/>
            <a:ext cx="2933437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83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0FF224-BB33-086F-AA75-B8543714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06" y="365126"/>
            <a:ext cx="10618694" cy="800286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Főosztály feladatai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476D0F-B974-A248-9940-96522432B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5412"/>
            <a:ext cx="10515600" cy="555343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Valamennyi szakterület vonatkozásában: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élet és vagyonbiztonság biztosítása az engedélyezési és ellenőrzési tevékenység során</a:t>
            </a:r>
          </a:p>
          <a:p>
            <a:pPr algn="just"/>
            <a:r>
              <a:rPr lang="hu-H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beruházások segítése, egyeztetések lefolytatása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Jogszerű, szakszerű és határidőben történő döntéshozatal</a:t>
            </a:r>
          </a:p>
          <a:p>
            <a:pPr algn="just"/>
            <a:r>
              <a:rPr lang="hu-H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Ügyfelekkel, társhatóságokkal, önkormányzatokkal történő együttműködés</a:t>
            </a:r>
          </a:p>
          <a:p>
            <a:pPr algn="just"/>
            <a:r>
              <a:rPr lang="hu-HU" sz="2400" b="1">
                <a:latin typeface="Arial" panose="020B0604020202020204" pitchFamily="34" charset="0"/>
                <a:cs typeface="Arial" panose="020B0604020202020204" pitchFamily="34" charset="0"/>
              </a:rPr>
              <a:t>Káresemények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megelőzése, 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Események, panaszok és közérdekű bejelentések kivizsgálása.</a:t>
            </a:r>
          </a:p>
        </p:txBody>
      </p:sp>
    </p:spTree>
    <p:extLst>
      <p:ext uri="{BB962C8B-B14F-4D97-AF65-F5344CB8AC3E}">
        <p14:creationId xmlns:p14="http://schemas.microsoft.com/office/powerpoint/2010/main" val="32713966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EDDC7590-CD04-49DC-86F9-61E5C07F0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76237"/>
            <a:ext cx="10858500" cy="6105525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2710D9B1-3397-44F3-ACC7-E9DE0363E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1840"/>
            <a:ext cx="10515600" cy="63652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ctr">
              <a:buNone/>
            </a:pPr>
            <a:endParaRPr lang="hu-HU" sz="4800" dirty="0"/>
          </a:p>
          <a:p>
            <a:pPr marL="0" indent="0" algn="ctr">
              <a:buNone/>
            </a:pPr>
            <a:r>
              <a:rPr lang="hu-H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Köszönöm a figyelmet!</a:t>
            </a:r>
          </a:p>
          <a:p>
            <a:pPr marL="0" indent="0" algn="ctr">
              <a:buNone/>
            </a:pPr>
            <a:endParaRPr lang="hu-HU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Kérdés?</a:t>
            </a:r>
          </a:p>
          <a:p>
            <a:pPr marL="0" indent="0" algn="ctr">
              <a:buNone/>
            </a:pPr>
            <a:endParaRPr lang="hu-H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902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0FF224-BB33-086F-AA75-B8543714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106" y="365126"/>
            <a:ext cx="10618694" cy="800286"/>
          </a:xfrm>
        </p:spPr>
        <p:txBody>
          <a:bodyPr>
            <a:noAutofit/>
          </a:bodyPr>
          <a:lstStyle/>
          <a:p>
            <a:pPr algn="ctr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Fontosabb jogszabályok, melyek a hatáskör változásban szerepet játszottak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5476D0F-B974-A248-9940-96522432B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8141"/>
            <a:ext cx="10515600" cy="523071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 évi XXIX. törvény </a:t>
            </a: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állam működését érintő egyes törvények módosításáról.</a:t>
            </a:r>
          </a:p>
          <a:p>
            <a:pPr marL="0" indent="0" algn="just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Tűzvédelmi, Iparbiztonsági és Vízügyi és Vízvédelmi hatósági hatáskörök a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katasztrófavédelemtől a kormányhivatalokhoz kerültek.</a:t>
            </a:r>
            <a:endParaRPr lang="hu-HU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Hatálybalépés: 2024. 10. 01.</a:t>
            </a:r>
          </a:p>
          <a:p>
            <a:pPr marL="0" indent="0" algn="just">
              <a:buNone/>
            </a:pP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 hatáskör változásakor folyamatban lévő ügyekben is alkalmazni kellett a jogszabályi előírásokat. </a:t>
            </a:r>
          </a:p>
          <a:p>
            <a:pPr algn="just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Folyamatban lévő ügyek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átadására 8 nap állt rendelkezésre.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Ügyintézési határidők 8 nappal meghosszabbodtak.</a:t>
            </a:r>
          </a:p>
        </p:txBody>
      </p:sp>
    </p:spTree>
    <p:extLst>
      <p:ext uri="{BB962C8B-B14F-4D97-AF65-F5344CB8AC3E}">
        <p14:creationId xmlns:p14="http://schemas.microsoft.com/office/powerpoint/2010/main" val="99472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0875B2-1237-40B7-B16B-F403A2806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83"/>
            <a:ext cx="10515600" cy="61159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u="sng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2024. 10. 01.</a:t>
            </a:r>
          </a:p>
          <a:p>
            <a:pPr marL="0" indent="0" algn="ctr">
              <a:buNone/>
            </a:pPr>
            <a:endParaRPr lang="hu-HU" u="sng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Az átkerülő hatáskör változásának napján folyamatban lévő szakhatósági eljárás helyett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szakkérdés vizsgálata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történik, saját hatáskörben. 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Egyfokúvá váltak az eljárások tűzvédelem, valamint vízügy és vízvédelem szakterületén,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 másodfokú ügyek megszüntetésre kerültek. </a:t>
            </a:r>
          </a:p>
          <a:p>
            <a:pPr algn="just"/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Jogorvoslat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keresetlevél benyújtása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(bírósági, törvényszéki eljárások).</a:t>
            </a:r>
          </a:p>
          <a:p>
            <a:pPr marL="0" indent="0" algn="just">
              <a:buNone/>
            </a:pPr>
            <a:endParaRPr lang="hu-H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Illetékességek: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Tűzvédelem – Vas vármegye területe, 216 település;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Iparbiztonság - Vas vármegye területe, 216 település;</a:t>
            </a:r>
          </a:p>
          <a:p>
            <a:pPr algn="just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Vízügy és vízvédelem – regionális, Vas, Zala, Győr-Moson-Sopron, Veszprém és Somogy vármegyét érintő 499 település;</a:t>
            </a:r>
          </a:p>
          <a:p>
            <a:pPr algn="just"/>
            <a:endParaRPr lang="hu-HU" sz="2400" b="1" dirty="0">
              <a:latin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28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6B5EDF-B767-427F-BF8E-4F72AABB5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294"/>
            <a:ext cx="10515600" cy="643611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Vas Vármegyei Kormányhivatal Szervezeti felépítése</a:t>
            </a:r>
          </a:p>
          <a:p>
            <a:pPr marL="0" indent="0" algn="just">
              <a:buNone/>
            </a:pPr>
            <a:endParaRPr lang="hu-HU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endParaRPr lang="hu-HU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5ADA061C-8FAB-84AA-BCF1-8A6C8EE5D3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48334"/>
            <a:ext cx="10124661" cy="61003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Nyíl: lefelé mutató 1">
            <a:extLst>
              <a:ext uri="{FF2B5EF4-FFF2-40B4-BE49-F238E27FC236}">
                <a16:creationId xmlns:a16="http://schemas.microsoft.com/office/drawing/2014/main" id="{5ADDA266-20DE-4FA4-B04A-6CDDE6A7146A}"/>
              </a:ext>
            </a:extLst>
          </p:cNvPr>
          <p:cNvSpPr/>
          <p:nvPr/>
        </p:nvSpPr>
        <p:spPr>
          <a:xfrm rot="5400000">
            <a:off x="7904181" y="4225070"/>
            <a:ext cx="310179" cy="73510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90320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400BDF-20D0-4C05-9B0B-CF0D1EB559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3064"/>
            <a:ext cx="10515600" cy="63556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pt-BR" sz="2400" i="0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b="1" i="0" u="sng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áblázat 1">
            <a:extLst>
              <a:ext uri="{FF2B5EF4-FFF2-40B4-BE49-F238E27FC236}">
                <a16:creationId xmlns:a16="http://schemas.microsoft.com/office/drawing/2014/main" id="{0C9D9D6C-9374-44AF-973E-11E50C30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739913"/>
              </p:ext>
            </p:extLst>
          </p:nvPr>
        </p:nvGraphicFramePr>
        <p:xfrm>
          <a:off x="1398494" y="690283"/>
          <a:ext cx="9341224" cy="43805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125">
                  <a:extLst>
                    <a:ext uri="{9D8B030D-6E8A-4147-A177-3AD203B41FA5}">
                      <a16:colId xmlns:a16="http://schemas.microsoft.com/office/drawing/2014/main" val="499576746"/>
                    </a:ext>
                  </a:extLst>
                </a:gridCol>
                <a:gridCol w="5933760">
                  <a:extLst>
                    <a:ext uri="{9D8B030D-6E8A-4147-A177-3AD203B41FA5}">
                      <a16:colId xmlns:a16="http://schemas.microsoft.com/office/drawing/2014/main" val="4195500622"/>
                    </a:ext>
                  </a:extLst>
                </a:gridCol>
                <a:gridCol w="2077339">
                  <a:extLst>
                    <a:ext uri="{9D8B030D-6E8A-4147-A177-3AD203B41FA5}">
                      <a16:colId xmlns:a16="http://schemas.microsoft.com/office/drawing/2014/main" val="3467405524"/>
                    </a:ext>
                  </a:extLst>
                </a:gridCol>
              </a:tblGrid>
              <a:tr h="384055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Tűzvédelmi, Iparbiztonsági és Vízügyi Hatósági Főosztály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003648"/>
                  </a:ext>
                </a:extLst>
              </a:tr>
              <a:tr h="14066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Tűzvédelmi, Iparbiztonsági és Vízügyi és Vízvédelmi Osztály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Tűzvédelem</a:t>
                      </a:r>
                      <a:endParaRPr lang="hu-H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Iparbiztonság</a:t>
                      </a:r>
                      <a:endParaRPr lang="hu-H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Vízügy, vízvédelem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697822"/>
                  </a:ext>
                </a:extLst>
              </a:tr>
              <a:tr h="863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Tűzvédelmi és Iparbiztonsági Osztály - Körmend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 dirty="0">
                          <a:effectLst/>
                        </a:rPr>
                        <a:t>Tűzvédelem</a:t>
                      </a:r>
                      <a:endParaRPr lang="hu-H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 dirty="0">
                          <a:effectLst/>
                        </a:rPr>
                        <a:t>Iparbiztonság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092692"/>
                  </a:ext>
                </a:extLst>
              </a:tr>
              <a:tr h="863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Tűzvédelmi és Iparbiztonsági Osztály - Sárvár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Tűzvédelem</a:t>
                      </a:r>
                      <a:endParaRPr lang="hu-HU" sz="11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Iparbiztonság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6480540"/>
                  </a:ext>
                </a:extLst>
              </a:tr>
              <a:tr h="8632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>
                          <a:effectLst/>
                        </a:rPr>
                        <a:t>Tűzvédelmi, Iparbiztonsági Osztály - Szombathely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 dirty="0">
                          <a:effectLst/>
                        </a:rPr>
                        <a:t>Tűzvédelem</a:t>
                      </a:r>
                      <a:endParaRPr lang="hu-H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000" dirty="0">
                          <a:effectLst/>
                        </a:rPr>
                        <a:t>Iparbiztonság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99330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036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6D30B8-27C0-48FB-8098-8FD74AE02F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969"/>
            <a:ext cx="10515600" cy="674603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sz="2200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Elérhetőségek, kapcsolattartás</a:t>
            </a:r>
          </a:p>
          <a:p>
            <a:pPr marL="0" indent="0" algn="just">
              <a:buNone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Tűzvédelmi, Iparbiztonsági, Vízügyi és Vízvédelmi Osztály (vízügy, vízvédelem)</a:t>
            </a:r>
          </a:p>
          <a:p>
            <a:r>
              <a:rPr lang="hu-H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Telefon: </a:t>
            </a:r>
            <a:r>
              <a:rPr lang="hu-H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+36 70 705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2062</a:t>
            </a: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Cím, személyes: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9700 Szombathely, Vörösmarty u. 2. </a:t>
            </a:r>
          </a:p>
          <a:p>
            <a:pPr marL="0" indent="0" algn="just">
              <a:buNone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Tűzvédelmi és Iparbiztonsági Osztály </a:t>
            </a:r>
            <a:r>
              <a:rPr lang="hu-H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Körmend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(tűzvédelem)</a:t>
            </a:r>
            <a:endParaRPr lang="hu-HU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u-H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Telefon: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/592-618</a:t>
            </a: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Cím, személyes: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9900 Körmend , Hunyadi János u. 45/A. </a:t>
            </a:r>
          </a:p>
          <a:p>
            <a:pPr marL="0" indent="0" algn="just">
              <a:buNone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Tűzvédelmi és Iparbiztonsági Osztály </a:t>
            </a:r>
            <a:r>
              <a:rPr lang="hu-H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Sárvár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(tűzvédelem)</a:t>
            </a:r>
            <a:endParaRPr lang="hu-HU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u-H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Telefon: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95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/521-171</a:t>
            </a: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Cím, személyes: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9600 Sárvár , Batthyány Lajos u. 65. </a:t>
            </a:r>
          </a:p>
          <a:p>
            <a:pPr marL="0" indent="0" algn="just">
              <a:buNone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Tűzvédelmi és Iparbiztonsági Osztály </a:t>
            </a:r>
            <a:r>
              <a:rPr lang="hu-H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Szombathely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 (tűzvédelem)</a:t>
            </a:r>
            <a:endParaRPr lang="hu-HU" sz="2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hu-H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Telefon: 94/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513-207</a:t>
            </a:r>
          </a:p>
          <a:p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Cím, személyes: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9700 Szombathely, Ady Endre tér 1. </a:t>
            </a:r>
          </a:p>
          <a:p>
            <a:pPr marL="0" indent="0" algn="just">
              <a:buNone/>
            </a:pPr>
            <a:r>
              <a:rPr lang="hu-H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 ügyiratokon a lábléc részen szerepel, hogy melyik osztály járt el az ügyben.</a:t>
            </a:r>
          </a:p>
          <a:p>
            <a:pPr marL="0" indent="0" algn="just">
              <a:buNone/>
            </a:pPr>
            <a:endParaRPr lang="hu-H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Wingdings" panose="05000000000000000000" pitchFamily="2" charset="2"/>
              <a:buNone/>
              <a:defRPr/>
            </a:pP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99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1B2BC7F0-67B2-4F5B-A80F-DE9CF1657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7576"/>
            <a:ext cx="10515600" cy="663910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hu-HU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Elérhetőségek, kapcsolattartás</a:t>
            </a:r>
          </a:p>
          <a:p>
            <a:pPr marL="0" indent="0" algn="ctr">
              <a:buNone/>
            </a:pPr>
            <a:endParaRPr lang="hu-HU" sz="2200" b="1" i="0" u="sng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2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https://kormanyhivatalok.hu/kormanyhivatalok/vas/megye/szervezet/tuzvedelmi-iparbiztonsagi-es-vizugyi-hatosagi-foosztaly</a:t>
            </a:r>
          </a:p>
          <a:p>
            <a:pPr marL="0" indent="0" algn="just">
              <a:buNone/>
            </a:pPr>
            <a:r>
              <a:rPr lang="hu-H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Tűzvédelmi, Iparbiztonsági és Vízügyi Hatósági Főosztály</a:t>
            </a:r>
          </a:p>
          <a:p>
            <a:pPr marL="0" indent="0" algn="just">
              <a:buNone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Minden küldeményt, ami hatáskörünkbe tartozik ide kell beküldeni!</a:t>
            </a:r>
          </a:p>
          <a:p>
            <a:pPr marL="0" indent="0" algn="just">
              <a:buNone/>
            </a:pPr>
            <a:r>
              <a:rPr lang="hu-HU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Kapcsolattartás hivatalos, hatósági ügyintézésnél:</a:t>
            </a:r>
          </a:p>
          <a:p>
            <a:pPr algn="just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E-papír (magánszemélyek, ügyfélkapu+, DÁP, </a:t>
            </a:r>
            <a:r>
              <a:rPr lang="hu-HU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Ákr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algn="just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Cégkapu (cégek, vállalkozások)</a:t>
            </a:r>
          </a:p>
          <a:p>
            <a:pPr algn="just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Hivatali kapu (hivatalok, önkormányzatok)</a:t>
            </a:r>
          </a:p>
          <a:p>
            <a:pPr algn="just"/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IHR (nem működik!)</a:t>
            </a:r>
          </a:p>
          <a:p>
            <a:pPr marL="0" indent="0" algn="just">
              <a:buNone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KRID:</a:t>
            </a:r>
            <a:r>
              <a:rPr lang="hu-HU" sz="2200" b="1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576058903</a:t>
            </a:r>
            <a:endParaRPr lang="hu-H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Egyéb: E-mail: tivh.foosztaly@vas.gov.hu</a:t>
            </a:r>
          </a:p>
          <a:p>
            <a:pPr marL="0" indent="0" algn="just">
              <a:buNone/>
            </a:pPr>
            <a:r>
              <a:rPr lang="hu-H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Telefon: 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94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hu-HU" sz="2200" b="1" dirty="0">
                <a:latin typeface="Arial" panose="020B0604020202020204" pitchFamily="34" charset="0"/>
                <a:cs typeface="Arial" panose="020B0604020202020204" pitchFamily="34" charset="0"/>
              </a:rPr>
              <a:t>508-395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2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Cím, Személyes: 9700 Szombathely, Ady tér 1.</a:t>
            </a:r>
          </a:p>
          <a:p>
            <a:pPr marL="0" indent="0" algn="just">
              <a:buNone/>
            </a:pPr>
            <a:endParaRPr lang="hu-HU" b="1" i="0" u="sng" strike="noStrike" baseline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7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B7ED72-A9B7-E92C-6C84-A643C52A1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BE4A1D-967E-556B-CD29-3B0E61A380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2554"/>
            <a:ext cx="10515600" cy="61395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u="sng" dirty="0">
                <a:latin typeface="Arial" panose="020B0604020202020204" pitchFamily="34" charset="0"/>
                <a:cs typeface="Arial" panose="020B0604020202020204" pitchFamily="34" charset="0"/>
              </a:rPr>
              <a:t>Kormányhivatal honlapján a közérdekű adatok iratok elérhetőek</a:t>
            </a:r>
          </a:p>
          <a:p>
            <a:pPr marL="0" indent="0" algn="just">
              <a:buNone/>
            </a:pPr>
            <a:endParaRPr lang="hu-HU" sz="24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Mindhárom szakterület vonatkozásában.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Vízkészletjárulék bevallásához kapcsolódó, dokumentum, számlaszám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Tűzvédelmi szolgáltatási dokumentumok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VÜSZ adatlap esemény bejelentéséhez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Hatósági nyilvántartások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Engedélyezéshez kapcsolódó egyéb dokumentumok</a:t>
            </a:r>
          </a:p>
          <a:p>
            <a:pPr algn="just"/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Hatósági közlemények, tájékoztatók</a:t>
            </a:r>
          </a:p>
        </p:txBody>
      </p:sp>
    </p:spTree>
    <p:extLst>
      <p:ext uri="{BB962C8B-B14F-4D97-AF65-F5344CB8AC3E}">
        <p14:creationId xmlns:p14="http://schemas.microsoft.com/office/powerpoint/2010/main" val="150978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3D9B5271-C611-471A-8F96-B403D46B3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9697"/>
            <a:ext cx="10515600" cy="64008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1800" b="1" i="0" u="sng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Hatósági hatáskörök változása a tűzvédelemben 2024. 10. 01. után:</a:t>
            </a:r>
          </a:p>
          <a:p>
            <a:pPr marL="0" indent="0" algn="ctr">
              <a:buNone/>
            </a:pPr>
            <a:endParaRPr lang="hu-HU" sz="1800" b="1" i="0" u="sng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Szakmai irányító: Közigazgatási és Területfejlesztési Minisztérium</a:t>
            </a:r>
          </a:p>
          <a:p>
            <a:pPr marL="0" indent="0" algn="ctr">
              <a:buNone/>
            </a:pPr>
            <a:endParaRPr lang="hu-HU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16 fős létszám</a:t>
            </a:r>
          </a:p>
          <a:p>
            <a:pPr marL="0" indent="0" algn="ctr">
              <a:buNone/>
            </a:pPr>
            <a:endParaRPr lang="hu-HU" sz="1800" b="1" i="0" u="sng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Katasztrófavédelem: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					</a:t>
            </a:r>
            <a:r>
              <a:rPr lang="hu-HU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Kormányhivatal:</a:t>
            </a:r>
          </a:p>
          <a:p>
            <a:pPr algn="just"/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Tűzvizsgálat				- Tűzvédelmi hatósági engedélyezés</a:t>
            </a:r>
          </a:p>
          <a:p>
            <a:pPr algn="just"/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Tűzeseti hatósági bizonyítvány kiadása	- Eltérési engedélyezés (használat, </a:t>
            </a:r>
            <a:r>
              <a:rPr lang="hu-H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tüo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. beavatkozás)</a:t>
            </a:r>
          </a:p>
          <a:p>
            <a:pPr algn="just"/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Kéményseprőipari eljárás		- Tűzvédelmi szolgáltatás-felügyelet, engedélyezés és</a:t>
            </a:r>
            <a:endParaRPr lang="hu-HU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Létesítményi tűzoltóság eljárásai		ellenőrzés</a:t>
            </a:r>
          </a:p>
          <a:p>
            <a:pPr marL="0" indent="0" algn="just"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					- Tűzvédelmi kötelezés kiadás</a:t>
            </a:r>
          </a:p>
          <a:p>
            <a:pPr marL="0" indent="0" algn="just"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					- Tűzvédelmi ellenőrzés (építmény, szabadtér, </a:t>
            </a:r>
            <a:r>
              <a:rPr lang="hu-H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gj</a:t>
            </a: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  <a:p>
            <a:pPr marL="0" indent="0" algn="just">
              <a:buNone/>
            </a:pPr>
            <a:r>
              <a:rPr lang="hu-HU" sz="1800" b="1" dirty="0">
                <a:latin typeface="Arial" panose="020B0604020202020204" pitchFamily="34" charset="0"/>
                <a:cs typeface="Arial" panose="020B0604020202020204" pitchFamily="34" charset="0"/>
              </a:rPr>
              <a:t>					- Üzemeltetés, tevékenység tiltás, korlátozás </a:t>
            </a:r>
          </a:p>
          <a:p>
            <a:pPr marL="0" indent="0" algn="just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just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marL="0" indent="0" algn="just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just">
              <a:buNone/>
            </a:pP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</a:p>
        </p:txBody>
      </p:sp>
    </p:spTree>
    <p:extLst>
      <p:ext uri="{BB962C8B-B14F-4D97-AF65-F5344CB8AC3E}">
        <p14:creationId xmlns:p14="http://schemas.microsoft.com/office/powerpoint/2010/main" val="3597640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4904</TotalTime>
  <Words>1089</Words>
  <Application>Microsoft Office PowerPoint</Application>
  <PresentationFormat>Szélesvásznú</PresentationFormat>
  <Paragraphs>171</Paragraphs>
  <Slides>18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Office-téma</vt:lpstr>
      <vt:lpstr>Vas Vármegyei Kormányhivatal Tűzvédelmi, Iparbiztonsági és Vízügyi Hatósági Főosztály hatásköreinek, illetékességi területeinek, feladatainak áttekintése</vt:lpstr>
      <vt:lpstr>Fontosabb jogszabályok, melyek a hatáskör változásban szerepet játszottak: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A veszélyes anyagokkal foglalkozó üzemek és a küszöbérték alatti üzemek elhelyezkedése</vt:lpstr>
      <vt:lpstr>A vízügyi és vízvédelmi hatáskör</vt:lpstr>
      <vt:lpstr>A vízügyi hatóság főbb feladatai</vt:lpstr>
      <vt:lpstr>Nem a vízügyi hatóság feladata</vt:lpstr>
      <vt:lpstr>Főosztály feladatai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József Roboz</dc:creator>
  <cp:lastModifiedBy>Roboz József</cp:lastModifiedBy>
  <cp:revision>253</cp:revision>
  <dcterms:created xsi:type="dcterms:W3CDTF">2022-04-15T08:51:03Z</dcterms:created>
  <dcterms:modified xsi:type="dcterms:W3CDTF">2025-02-04T06:42:04Z</dcterms:modified>
</cp:coreProperties>
</file>